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5" r:id="rId60"/>
    <p:sldId id="316" r:id="rId61"/>
    <p:sldId id="317" r:id="rId62"/>
    <p:sldId id="318" r:id="rId63"/>
    <p:sldId id="319" r:id="rId64"/>
    <p:sldId id="320" r:id="rId65"/>
    <p:sldId id="321" r:id="rId66"/>
    <p:sldId id="322" r:id="rId6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49323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6989588b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突发环境事件影响国家安全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a7b61f52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污染物跨国转移影响国家安全</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d10be485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跨国污染问题的应对</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2#df=d854aef8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第二节 环境污染与国家安全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eedfd26d1ad71e6879b#tid=68f760b07a4d3800093b1a9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RJ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16.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AS.14_1#0d088f938?vop=1&amp;pid=2ff20b8e2&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本题考查污染物跨国转移对国家安全的影响</a:t>
            </a:r>
            <a:r>
              <a:rPr lang="en-US" altLang="zh-CN" sz="2000" b="0" i="0">
                <a:solidFill>
                  <a:srgbClr val="000000"/>
                </a:solidFill>
                <a:latin typeface="微软雅黑" pitchFamily="34" charset="0"/>
                <a:ea typeface="微软雅黑" pitchFamily="34" charset="-122"/>
                <a:cs typeface="微软雅黑" pitchFamily="34" charset="-120"/>
              </a:rPr>
              <a:t>。降低产品质量的稳定性主要是对产品生产方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面的影响</a:t>
            </a:r>
            <a:r>
              <a:rPr lang="en-US" altLang="zh-CN" sz="2000" b="0" i="0" dirty="0">
                <a:solidFill>
                  <a:srgbClr val="000000"/>
                </a:solidFill>
                <a:latin typeface="微软雅黑" pitchFamily="34" charset="0"/>
                <a:ea typeface="微软雅黑" pitchFamily="34" charset="-122"/>
                <a:cs typeface="微软雅黑" pitchFamily="34" charset="-120"/>
              </a:rPr>
              <a:t>，而非对环境质量的影响，A错误；“洋垃圾”本身成分复杂，在处理过程中，</a:t>
            </a:r>
            <a:r>
              <a:rPr lang="en-US" altLang="zh-CN" sz="2000" b="0" i="0">
                <a:solidFill>
                  <a:srgbClr val="000000"/>
                </a:solidFill>
                <a:latin typeface="微软雅黑" pitchFamily="34" charset="0"/>
                <a:ea typeface="微软雅黑" pitchFamily="34" charset="-122"/>
                <a:cs typeface="微软雅黑" pitchFamily="34" charset="-120"/>
              </a:rPr>
              <a:t>如拆解、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焚烧等</a:t>
            </a:r>
            <a:r>
              <a:rPr lang="en-US" altLang="zh-CN" sz="2000" b="0" i="0" dirty="0">
                <a:solidFill>
                  <a:srgbClr val="000000"/>
                </a:solidFill>
                <a:latin typeface="微软雅黑" pitchFamily="34" charset="0"/>
                <a:ea typeface="微软雅黑" pitchFamily="34" charset="-122"/>
                <a:cs typeface="微软雅黑" pitchFamily="34" charset="-120"/>
              </a:rPr>
              <a:t>，很容易产生废水、废气、废渣等，产生次生污染，影响我国环境质量，B正确</a:t>
            </a:r>
            <a:r>
              <a:rPr lang="en-US" altLang="zh-CN" sz="2000" b="0" i="0">
                <a:solidFill>
                  <a:srgbClr val="000000"/>
                </a:solidFill>
                <a:latin typeface="微软雅黑" pitchFamily="34" charset="0"/>
                <a:ea typeface="微软雅黑" pitchFamily="34" charset="-122"/>
                <a:cs typeface="微软雅黑" pitchFamily="34" charset="-120"/>
              </a:rPr>
              <a:t>；低价销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售扰乱市场秩序不是对环境质量的影响</a:t>
            </a:r>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000" b="0" i="0">
                <a:solidFill>
                  <a:srgbClr val="000000"/>
                </a:solidFill>
                <a:latin typeface="微软雅黑" pitchFamily="34" charset="0"/>
                <a:ea typeface="微软雅黑" pitchFamily="34" charset="-122"/>
                <a:cs typeface="微软雅黑" pitchFamily="34" charset="-120"/>
              </a:rPr>
              <a:t>；直接危害人们的心理健康不是对环境质量的影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响</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pic>
        <p:nvPicPr>
          <p:cNvPr id="2" name="QM_5_BD.15_1#af025e062?htil=1&amp;pid=a7b61f52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105095" y="1026864"/>
            <a:ext cx="4334256" cy="44622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15_2#af025e062?htil=1&amp;pid=a7b61f522&amp;color=0,0,0&amp;vtp=1&amp;bt=1&amp;bbb=1&amp;hb=1"/>
          <p:cNvSpPr/>
          <p:nvPr/>
        </p:nvSpPr>
        <p:spPr>
          <a:xfrm>
            <a:off x="722376" y="972000"/>
            <a:ext cx="6281928" cy="3586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[新疆乌鲁木齐2024高二期中]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1986</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位于瑞</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士巴塞尔附近的某化学公司的仓库发生火灾</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装有约</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1250</a:t>
            </a:r>
            <a:r>
              <a:rPr lang="en-US" altLang="zh-CN" sz="2000" b="0" i="0" dirty="0">
                <a:solidFill>
                  <a:srgbClr val="000000"/>
                </a:solidFill>
                <a:latin typeface="微软雅黑" pitchFamily="34" charset="0"/>
                <a:ea typeface="楷体" pitchFamily="34" charset="-122"/>
                <a:cs typeface="微软雅黑" pitchFamily="34" charset="-120"/>
              </a:rPr>
              <a:t>吨剧毒农药的钢罐爆炸</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大量硫</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磷</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汞等有毒化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学物质流入下水道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排入莱茵河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形成</a:t>
            </a:r>
            <a:r>
              <a:rPr lang="en-US" altLang="zh-CN" sz="2000" b="0" i="0">
                <a:solidFill>
                  <a:srgbClr val="000000"/>
                </a:solidFill>
                <a:latin typeface="Times New Roman" pitchFamily="34" charset="0"/>
                <a:ea typeface="KaiTi" pitchFamily="34" charset="-122"/>
                <a:cs typeface="Times New Roman" pitchFamily="34" charset="-120"/>
              </a:rPr>
              <a:t>70</a:t>
            </a:r>
            <a:r>
              <a:rPr lang="en-US" altLang="zh-CN" sz="2000" b="0" i="0">
                <a:solidFill>
                  <a:srgbClr val="000000"/>
                </a:solidFill>
                <a:latin typeface="微软雅黑" pitchFamily="34" charset="0"/>
                <a:ea typeface="楷体" pitchFamily="34" charset="-122"/>
                <a:cs typeface="微软雅黑" pitchFamily="34" charset="-120"/>
              </a:rPr>
              <a:t>千米长的微红</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色污染带并向下游移动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事故造成下游约</a:t>
            </a:r>
            <a:r>
              <a:rPr lang="en-US" altLang="zh-CN" sz="2000" b="0" i="0">
                <a:solidFill>
                  <a:srgbClr val="000000"/>
                </a:solidFill>
                <a:latin typeface="Times New Roman" pitchFamily="34" charset="0"/>
                <a:ea typeface="KaiTi" pitchFamily="34" charset="-122"/>
                <a:cs typeface="Times New Roman" pitchFamily="34" charset="-120"/>
              </a:rPr>
              <a:t>160</a:t>
            </a:r>
            <a:r>
              <a:rPr lang="en-US" altLang="zh-CN" sz="2000" b="0" i="0">
                <a:solidFill>
                  <a:srgbClr val="000000"/>
                </a:solidFill>
                <a:latin typeface="微软雅黑" pitchFamily="34" charset="0"/>
                <a:ea typeface="楷体" pitchFamily="34" charset="-122"/>
                <a:cs typeface="微软雅黑" pitchFamily="34" charset="-120"/>
              </a:rPr>
              <a:t>千米范围内</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的大量鱼类死亡</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约</a:t>
            </a:r>
            <a:r>
              <a:rPr lang="en-US" altLang="zh-CN" sz="2000" b="0" i="0">
                <a:solidFill>
                  <a:srgbClr val="000000"/>
                </a:solidFill>
                <a:latin typeface="Times New Roman" pitchFamily="34" charset="0"/>
                <a:ea typeface="KaiTi" pitchFamily="34" charset="-122"/>
                <a:cs typeface="Times New Roman" pitchFamily="34" charset="-120"/>
              </a:rPr>
              <a:t>480</a:t>
            </a:r>
            <a:r>
              <a:rPr lang="en-US" altLang="zh-CN" sz="2000" b="0" i="0">
                <a:solidFill>
                  <a:srgbClr val="000000"/>
                </a:solidFill>
                <a:latin typeface="微软雅黑" pitchFamily="34" charset="0"/>
                <a:ea typeface="楷体" pitchFamily="34" charset="-122"/>
                <a:cs typeface="微软雅黑" pitchFamily="34" charset="-120"/>
              </a:rPr>
              <a:t>平方千米内的井水因受到污染而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不能饮用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沿河自来水厂全部关闭</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改用汽车向居民定</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量供水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下图为莱茵河水系示意图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6_BD.16_1#46d9317f9?pid=af025e062&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5.1986</a:t>
            </a:r>
            <a:r>
              <a:rPr lang="en-US" altLang="zh-CN" sz="2000" b="0" i="0">
                <a:solidFill>
                  <a:srgbClr val="000000"/>
                </a:solidFill>
                <a:latin typeface="微软雅黑" pitchFamily="34" charset="0"/>
                <a:ea typeface="微软雅黑" pitchFamily="34" charset="-122"/>
                <a:cs typeface="微软雅黑" pitchFamily="34" charset="-120"/>
              </a:rPr>
              <a:t>年莱茵河跨境污染事件的主要受害国包括(</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BD.16_2#46d9317f9.choices?pid=af025e062&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A.德国、法国</a:t>
            </a:r>
            <a:r>
              <a:rPr lang="en-US" altLang="zh-CN" sz="2000" b="0" i="0">
                <a:solidFill>
                  <a:srgbClr val="000000"/>
                </a:solidFill>
                <a:latin typeface="微软雅黑" pitchFamily="34" charset="0"/>
                <a:ea typeface="微软雅黑" pitchFamily="34" charset="-122"/>
                <a:cs typeface="微软雅黑" pitchFamily="34" charset="-120"/>
              </a:rPr>
              <a:t>、比利时</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.荷兰、德国、法国</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.瑞士、法国</a:t>
            </a:r>
            <a:r>
              <a:rPr lang="en-US" altLang="zh-CN" sz="2000" b="0" i="0">
                <a:solidFill>
                  <a:srgbClr val="000000"/>
                </a:solidFill>
                <a:latin typeface="微软雅黑" pitchFamily="34" charset="0"/>
                <a:ea typeface="微软雅黑" pitchFamily="34" charset="-122"/>
                <a:cs typeface="微软雅黑" pitchFamily="34" charset="-120"/>
              </a:rPr>
              <a:t>、卢森堡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.奥地利、瑞士、德国</a:t>
            </a:r>
            <a:endParaRPr lang="en-US" altLang="zh-CN" sz="2000" dirty="0"/>
          </a:p>
        </p:txBody>
      </p:sp>
      <p:sp>
        <p:nvSpPr>
          <p:cNvPr id="4" name="QC_6_AN.17_1#46d9317f9.bracket?pid=af025e062&amp;color=0,0,0&amp;vpa=5&amp;vtp=1"/>
          <p:cNvSpPr/>
          <p:nvPr/>
        </p:nvSpPr>
        <p:spPr>
          <a:xfrm>
            <a:off x="63024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AS.18_1#46d9317f9?vop=1&amp;pid=af025e062&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本题考查读图分析能力。读图可知，莱茵河干流流经瑞士、法国、德国和荷兰</a:t>
            </a:r>
            <a:r>
              <a:rPr lang="en-US" altLang="zh-CN" sz="2000" b="0" i="0">
                <a:solidFill>
                  <a:srgbClr val="000000"/>
                </a:solidFill>
                <a:latin typeface="微软雅黑" pitchFamily="34" charset="0"/>
                <a:ea typeface="微软雅黑" pitchFamily="34" charset="-122"/>
                <a:cs typeface="微软雅黑" pitchFamily="34" charset="-120"/>
              </a:rPr>
              <a:t>，该仓库在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瑞士</a:t>
            </a:r>
            <a:r>
              <a:rPr lang="en-US" altLang="zh-CN" sz="2000" b="0" i="0" dirty="0">
                <a:solidFill>
                  <a:srgbClr val="000000"/>
                </a:solidFill>
                <a:latin typeface="微软雅黑" pitchFamily="34" charset="0"/>
                <a:ea typeface="微软雅黑" pitchFamily="34" charset="-122"/>
                <a:cs typeface="微软雅黑" pitchFamily="34" charset="-120"/>
              </a:rPr>
              <a:t>，故瑞士是责任国，法国、德国和荷兰是主要受害国。故选B。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6_BD.19_1#e032da295?pid=af025e062&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6.1986</a:t>
            </a:r>
            <a:r>
              <a:rPr lang="en-US" altLang="zh-CN" sz="2000" b="0" i="0">
                <a:solidFill>
                  <a:srgbClr val="000000"/>
                </a:solidFill>
                <a:latin typeface="微软雅黑" pitchFamily="34" charset="0"/>
                <a:ea typeface="微软雅黑" pitchFamily="34" charset="-122"/>
                <a:cs typeface="微软雅黑" pitchFamily="34" charset="-120"/>
              </a:rPr>
              <a:t>年的莱茵河跨境污染事件(</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0_1#e032da295.bracket?pid=af025e062&amp;color=0,0,0&amp;vpa=6&amp;vtp=1"/>
          <p:cNvSpPr/>
          <p:nvPr/>
        </p:nvSpPr>
        <p:spPr>
          <a:xfrm>
            <a:off x="45244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19_2#e032da295.choices?pid=af025e062&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A.既属于突发环境事件，又属于污染物跨国转移事件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.造成污染物跨国传输，但不会威胁输入国的环境安全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.引发跨国环境安全问题，冲突是唯一的应对方式</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.瑞士是责任国，应当负责整个莱茵河的污染处理工作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6_AS.21_1#e032da295?vop=1&amp;pid=af025e062&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本题考查跨境污染事件特征。读材料可知，</a:t>
            </a:r>
            <a:r>
              <a:rPr lang="en-US" altLang="zh-CN" sz="2000" b="0" i="0">
                <a:solidFill>
                  <a:srgbClr val="000000"/>
                </a:solidFill>
                <a:latin typeface="微软雅黑" pitchFamily="34" charset="0"/>
                <a:ea typeface="微软雅黑" pitchFamily="34" charset="-122"/>
                <a:cs typeface="微软雅黑" pitchFamily="34" charset="-120"/>
              </a:rPr>
              <a:t>1986年莱茵河跨境污染事件既属于突发环境事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件</a:t>
            </a:r>
            <a:r>
              <a:rPr lang="en-US" altLang="zh-CN" sz="2000" b="0" i="0" dirty="0">
                <a:solidFill>
                  <a:srgbClr val="000000"/>
                </a:solidFill>
                <a:latin typeface="微软雅黑" pitchFamily="34" charset="0"/>
                <a:ea typeface="微软雅黑" pitchFamily="34" charset="-122"/>
                <a:cs typeface="微软雅黑" pitchFamily="34" charset="-120"/>
              </a:rPr>
              <a:t>，又属于污染物跨国转移事件，A正确</a:t>
            </a:r>
            <a:r>
              <a:rPr lang="en-US" altLang="zh-CN" sz="2000" b="0" i="0">
                <a:solidFill>
                  <a:srgbClr val="000000"/>
                </a:solidFill>
                <a:latin typeface="微软雅黑" pitchFamily="34" charset="0"/>
                <a:ea typeface="微软雅黑" pitchFamily="34" charset="-122"/>
                <a:cs typeface="微软雅黑" pitchFamily="34" charset="-120"/>
              </a:rPr>
              <a:t>。莱茵河跨境污染事件在短时间内造成高浓度的污染物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经莱茵河跨国传输</a:t>
            </a:r>
            <a:r>
              <a:rPr lang="en-US" altLang="zh-CN" sz="2000" b="0" i="0" dirty="0">
                <a:solidFill>
                  <a:srgbClr val="000000"/>
                </a:solidFill>
                <a:latin typeface="微软雅黑" pitchFamily="34" charset="0"/>
                <a:ea typeface="微软雅黑" pitchFamily="34" charset="-122"/>
                <a:cs typeface="微软雅黑" pitchFamily="34" charset="-120"/>
              </a:rPr>
              <a:t>，严重威胁输入国的环境安全，B错误</a:t>
            </a:r>
            <a:r>
              <a:rPr lang="en-US" altLang="zh-CN" sz="2000" b="0" i="0">
                <a:solidFill>
                  <a:srgbClr val="000000"/>
                </a:solidFill>
                <a:latin typeface="微软雅黑" pitchFamily="34" charset="0"/>
                <a:ea typeface="微软雅黑" pitchFamily="34" charset="-122"/>
                <a:cs typeface="微软雅黑" pitchFamily="34" charset="-120"/>
              </a:rPr>
              <a:t>。污染物跨国转移将环境污染的影响扩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散到其他国家</a:t>
            </a:r>
            <a:r>
              <a:rPr lang="en-US" altLang="zh-CN" sz="2000" b="0" i="0" dirty="0">
                <a:solidFill>
                  <a:srgbClr val="000000"/>
                </a:solidFill>
                <a:latin typeface="微软雅黑" pitchFamily="34" charset="0"/>
                <a:ea typeface="微软雅黑" pitchFamily="34" charset="-122"/>
                <a:cs typeface="微软雅黑" pitchFamily="34" charset="-120"/>
              </a:rPr>
              <a:t>，可能引发跨国环境安全问题</a:t>
            </a:r>
            <a:r>
              <a:rPr lang="en-US" altLang="zh-CN" sz="2000" b="0" i="0">
                <a:solidFill>
                  <a:srgbClr val="000000"/>
                </a:solidFill>
                <a:latin typeface="微软雅黑" pitchFamily="34" charset="0"/>
                <a:ea typeface="微软雅黑" pitchFamily="34" charset="-122"/>
                <a:cs typeface="微软雅黑" pitchFamily="34" charset="-120"/>
              </a:rPr>
              <a:t>，应对跨国环境安全问题的方式有环境安全冲突和环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境安全合作两种</a:t>
            </a:r>
            <a:r>
              <a:rPr lang="en-US" altLang="zh-CN" sz="2000" b="0" i="0" dirty="0">
                <a:solidFill>
                  <a:srgbClr val="000000"/>
                </a:solidFill>
                <a:latin typeface="微软雅黑" pitchFamily="34" charset="0"/>
                <a:ea typeface="微软雅黑" pitchFamily="34" charset="-122"/>
                <a:cs typeface="微软雅黑" pitchFamily="34" charset="-120"/>
              </a:rPr>
              <a:t>，C错误。一旦发生跨国污染事件，相关国家都要及时采取应急响应措施</a:t>
            </a:r>
            <a:r>
              <a:rPr lang="en-US" altLang="zh-CN" sz="2000" b="0" i="0">
                <a:solidFill>
                  <a:srgbClr val="000000"/>
                </a:solidFill>
                <a:latin typeface="微软雅黑" pitchFamily="34" charset="0"/>
                <a:ea typeface="微软雅黑" pitchFamily="34" charset="-122"/>
                <a:cs typeface="微软雅黑" pitchFamily="34" charset="-120"/>
              </a:rPr>
              <a:t>，控制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影响范围</a:t>
            </a:r>
            <a:r>
              <a:rPr lang="en-US" altLang="zh-CN" sz="2000" b="0" i="0" dirty="0">
                <a:solidFill>
                  <a:srgbClr val="000000"/>
                </a:solidFill>
                <a:latin typeface="微软雅黑" pitchFamily="34" charset="0"/>
                <a:ea typeface="微软雅黑" pitchFamily="34" charset="-122"/>
                <a:cs typeface="微软雅黑" pitchFamily="34" charset="-120"/>
              </a:rPr>
              <a:t>，消除危害，并非只由责任国处理污染，D错误。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6_BD.22_1#9bd9a9551?pid=af025e062&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7.下列河流有可能发生类似1986</a:t>
            </a:r>
            <a:r>
              <a:rPr lang="en-US" altLang="zh-CN" sz="2000" b="0" i="0">
                <a:solidFill>
                  <a:srgbClr val="000000"/>
                </a:solidFill>
                <a:latin typeface="微软雅黑" pitchFamily="34" charset="0"/>
                <a:ea typeface="微软雅黑" pitchFamily="34" charset="-122"/>
                <a:cs typeface="微软雅黑" pitchFamily="34" charset="-120"/>
              </a:rPr>
              <a:t>年莱茵河跨境污染事件的是(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3_1#9bd9a9551.bracket?pid=af025e062&amp;color=0,0,0&amp;vpa=7&amp;vtp=1"/>
          <p:cNvSpPr/>
          <p:nvPr/>
        </p:nvSpPr>
        <p:spPr>
          <a:xfrm>
            <a:off x="75724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22_2#9bd9a9551.choices?pid=af025e062&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507029" algn="l"/>
                <a:tab pos="5229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A.长江</a:t>
            </a:r>
            <a:r>
              <a:rPr lang="en-US" altLang="zh-CN" sz="2000" b="0" i="0">
                <a:solidFill>
                  <a:srgbClr val="000000"/>
                </a:solidFill>
                <a:latin typeface="微软雅黑" pitchFamily="34" charset="0"/>
                <a:ea typeface="微软雅黑" pitchFamily="34" charset="-122"/>
                <a:cs typeface="微软雅黑" pitchFamily="34" charset="-120"/>
              </a:rPr>
              <a:t>、澜沧江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.多瑙河</a:t>
            </a:r>
            <a:r>
              <a:rPr lang="en-US" altLang="zh-CN" sz="2000" b="0" i="0">
                <a:solidFill>
                  <a:srgbClr val="000000"/>
                </a:solidFill>
                <a:latin typeface="微软雅黑" pitchFamily="34" charset="0"/>
                <a:ea typeface="微软雅黑" pitchFamily="34" charset="-122"/>
                <a:cs typeface="微软雅黑" pitchFamily="34" charset="-120"/>
              </a:rPr>
              <a:t>、尼罗河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.雅鲁藏布江</a:t>
            </a:r>
            <a:r>
              <a:rPr lang="en-US" altLang="zh-CN" sz="2000" b="0" i="0">
                <a:solidFill>
                  <a:srgbClr val="000000"/>
                </a:solidFill>
                <a:latin typeface="微软雅黑" pitchFamily="34" charset="0"/>
                <a:ea typeface="微软雅黑" pitchFamily="34" charset="-122"/>
                <a:cs typeface="微软雅黑" pitchFamily="34" charset="-120"/>
              </a:rPr>
              <a:t>、黄河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.恒河、伏尔加河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6_AS.24_1#9bd9a9551?vop=1&amp;pid=af025e062&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本题考查区域认知。莱茵河属于国际性河流，流经多个国家，一旦遭受污染</a:t>
            </a:r>
            <a:r>
              <a:rPr lang="en-US" altLang="zh-CN" sz="2000" b="0" i="0">
                <a:solidFill>
                  <a:srgbClr val="000000"/>
                </a:solidFill>
                <a:latin typeface="微软雅黑" pitchFamily="34" charset="0"/>
                <a:ea typeface="微软雅黑" pitchFamily="34" charset="-122"/>
                <a:cs typeface="微软雅黑" pitchFamily="34" charset="-120"/>
              </a:rPr>
              <a:t>，就可能导致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污染物跨国转移</a:t>
            </a:r>
            <a:r>
              <a:rPr lang="en-US" altLang="zh-CN" sz="2000" b="0" i="0" dirty="0">
                <a:solidFill>
                  <a:srgbClr val="000000"/>
                </a:solidFill>
                <a:latin typeface="微软雅黑" pitchFamily="34" charset="0"/>
                <a:ea typeface="微软雅黑" pitchFamily="34" charset="-122"/>
                <a:cs typeface="微软雅黑" pitchFamily="34" charset="-120"/>
              </a:rPr>
              <a:t>，故有可能发生类似1986年莱茵河跨境污染事件的河流一定是国际性河流</a:t>
            </a:r>
            <a:r>
              <a:rPr lang="en-US" altLang="zh-CN" sz="2000" b="0" i="0">
                <a:solidFill>
                  <a:srgbClr val="000000"/>
                </a:solidFill>
                <a:latin typeface="微软雅黑" pitchFamily="34" charset="0"/>
                <a:ea typeface="微软雅黑" pitchFamily="34" charset="-122"/>
                <a:cs typeface="微软雅黑" pitchFamily="34" charset="-120"/>
              </a:rPr>
              <a:t>。多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瑙河</a:t>
            </a:r>
            <a:r>
              <a:rPr lang="en-US" altLang="zh-CN" sz="2000" b="0" i="0" dirty="0">
                <a:solidFill>
                  <a:srgbClr val="000000"/>
                </a:solidFill>
                <a:latin typeface="微软雅黑" pitchFamily="34" charset="0"/>
                <a:ea typeface="微软雅黑" pitchFamily="34" charset="-122"/>
                <a:cs typeface="微软雅黑" pitchFamily="34" charset="-120"/>
              </a:rPr>
              <a:t>、恒河、尼罗河、澜沧江、雅鲁藏布江为国际性河流，长江、黄河</a:t>
            </a:r>
            <a:r>
              <a:rPr lang="en-US" altLang="zh-CN" sz="2000" b="0" i="0">
                <a:solidFill>
                  <a:srgbClr val="000000"/>
                </a:solidFill>
                <a:latin typeface="微软雅黑" pitchFamily="34" charset="0"/>
                <a:ea typeface="微软雅黑" pitchFamily="34" charset="-122"/>
                <a:cs typeface="微软雅黑" pitchFamily="34" charset="-120"/>
              </a:rPr>
              <a:t>、伏尔加河均只流经一个</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国家</a:t>
            </a:r>
            <a:r>
              <a:rPr lang="en-US" altLang="zh-CN" sz="2000" b="0" i="0" dirty="0">
                <a:solidFill>
                  <a:srgbClr val="000000"/>
                </a:solidFill>
                <a:latin typeface="微软雅黑" pitchFamily="34" charset="0"/>
                <a:ea typeface="微软雅黑" pitchFamily="34" charset="-122"/>
                <a:cs typeface="微软雅黑" pitchFamily="34" charset="-120"/>
              </a:rPr>
              <a:t>，不属于国际性河流。综上，B正确。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M_5_BD.25_1#d35c95567?pid=d10be485e&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2022</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10</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14</a:t>
            </a:r>
            <a:r>
              <a:rPr lang="en-US" altLang="zh-CN" sz="2000" b="0" i="0" dirty="0">
                <a:solidFill>
                  <a:srgbClr val="000000"/>
                </a:solidFill>
                <a:latin typeface="微软雅黑" pitchFamily="34" charset="0"/>
                <a:ea typeface="楷体" pitchFamily="34" charset="-122"/>
                <a:cs typeface="微软雅黑" pitchFamily="34" charset="-120"/>
              </a:rPr>
              <a:t>日是第五个国际电子垃圾日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在欧洲</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电子废弃物回收利用率为</a:t>
            </a:r>
            <a:r>
              <a:rPr lang="en-US" altLang="zh-CN" sz="2000" b="0" i="0" dirty="0">
                <a:solidFill>
                  <a:srgbClr val="000000"/>
                </a:solidFill>
                <a:latin typeface="Times New Roman" pitchFamily="34" charset="0"/>
                <a:ea typeface="KaiTi" pitchFamily="34" charset="-122"/>
                <a:cs typeface="Times New Roman" pitchFamily="34" charset="-120"/>
              </a:rPr>
              <a:t>50%~55</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年有数千吨的电子垃圾从发达国家运往发展中国家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加重了发展中国家的回收压力</a:t>
            </a:r>
            <a:r>
              <a:rPr lang="en-US" altLang="zh-CN" sz="2000" b="0" i="0">
                <a:solidFill>
                  <a:srgbClr val="000000"/>
                </a:solidFill>
                <a:latin typeface="Times New Roman" pitchFamily="34" charset="0"/>
                <a:ea typeface="KaiTi" pitchFamily="34" charset="-122"/>
                <a:cs typeface="Times New Roman" pitchFamily="34" charset="-120"/>
              </a:rPr>
              <a:t>。据此完成下</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3" name="QC_6_BD.26_1#6f093f57c?pid=d35c95567&amp;color=0,0,0&amp;vtp=1&amp;bbb=1"/>
          <p:cNvSpPr/>
          <p:nvPr/>
        </p:nvSpPr>
        <p:spPr>
          <a:xfrm>
            <a:off x="722376" y="23264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a:solidFill>
                  <a:srgbClr val="000000"/>
                </a:solidFill>
                <a:latin typeface="微软雅黑" pitchFamily="34" charset="0"/>
                <a:ea typeface="微软雅黑" pitchFamily="34" charset="-122"/>
                <a:cs typeface="微软雅黑" pitchFamily="34" charset="-120"/>
              </a:rPr>
              <a:t>发展中国家接收电子垃圾的根本原因是(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27_1#6f093f57c.bracket?pid=d35c95567&amp;color=0,0,0&amp;vpa=8&amp;vtp=1"/>
          <p:cNvSpPr/>
          <p:nvPr/>
        </p:nvSpPr>
        <p:spPr>
          <a:xfrm>
            <a:off x="5451539" y="232645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6_BD.26_2#6f093f57c.choices?pid=d35c95567&amp;color=0,0,0&amp;vtp=1&amp;bbb=1"/>
          <p:cNvSpPr/>
          <p:nvPr/>
        </p:nvSpPr>
        <p:spPr>
          <a:xfrm>
            <a:off x="722376" y="278924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.民众环境保护意识差</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.社会经济发展水平低</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C.国家环境标准低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.未开发土地面积广大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6_AS.28_1#6f093f57c?vop=1&amp;pid=d35c95567&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本题考查污染物跨国转移的原因。民众环境保护意识差</a:t>
            </a:r>
            <a:r>
              <a:rPr lang="en-US" altLang="zh-CN" sz="2000" b="0" i="0">
                <a:solidFill>
                  <a:srgbClr val="000000"/>
                </a:solidFill>
                <a:latin typeface="微软雅黑" pitchFamily="34" charset="0"/>
                <a:ea typeface="微软雅黑" pitchFamily="34" charset="-122"/>
                <a:cs typeface="微软雅黑" pitchFamily="34" charset="-120"/>
              </a:rPr>
              <a:t>，但也知道电子垃圾对环境的危害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极大</a:t>
            </a:r>
            <a:r>
              <a:rPr lang="en-US" altLang="zh-CN" sz="2000" b="0" i="0" dirty="0">
                <a:solidFill>
                  <a:srgbClr val="000000"/>
                </a:solidFill>
                <a:latin typeface="微软雅黑" pitchFamily="34" charset="0"/>
                <a:ea typeface="微软雅黑" pitchFamily="34" charset="-122"/>
                <a:cs typeface="微软雅黑" pitchFamily="34" charset="-120"/>
              </a:rPr>
              <a:t>，因此其不是根本原因，A错误；发展中国家社会经济发展水平低，迫切想要发展经济</a:t>
            </a:r>
            <a:r>
              <a:rPr lang="en-US" altLang="zh-CN" sz="2000" b="0" i="0">
                <a:solidFill>
                  <a:srgbClr val="000000"/>
                </a:solidFill>
                <a:latin typeface="微软雅黑" pitchFamily="34" charset="0"/>
                <a:ea typeface="微软雅黑" pitchFamily="34" charset="-122"/>
                <a:cs typeface="微软雅黑" pitchFamily="34" charset="-120"/>
              </a:rPr>
              <a:t>，而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电子垃圾含有较多可回收物质</a:t>
            </a:r>
            <a:r>
              <a:rPr lang="en-US" altLang="zh-CN" sz="2000" b="0" i="0" dirty="0">
                <a:solidFill>
                  <a:srgbClr val="000000"/>
                </a:solidFill>
                <a:latin typeface="微软雅黑" pitchFamily="34" charset="0"/>
                <a:ea typeface="微软雅黑" pitchFamily="34" charset="-122"/>
                <a:cs typeface="微软雅黑" pitchFamily="34" charset="-120"/>
              </a:rPr>
              <a:t>，能够以较低廉的成本获得相关原材料</a:t>
            </a:r>
            <a:r>
              <a:rPr lang="en-US" altLang="zh-CN" sz="2000" b="0" i="0">
                <a:solidFill>
                  <a:srgbClr val="000000"/>
                </a:solidFill>
                <a:latin typeface="微软雅黑" pitchFamily="34" charset="0"/>
                <a:ea typeface="微软雅黑" pitchFamily="34" charset="-122"/>
                <a:cs typeface="微软雅黑" pitchFamily="34" charset="-120"/>
              </a:rPr>
              <a:t>，因此发展中国家接收电子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垃圾的根本原因是社会经济发展水平低</a:t>
            </a:r>
            <a:r>
              <a:rPr lang="en-US" altLang="zh-CN" sz="2000" b="0" i="0" dirty="0">
                <a:solidFill>
                  <a:srgbClr val="000000"/>
                </a:solidFill>
                <a:latin typeface="微软雅黑" pitchFamily="34" charset="0"/>
                <a:ea typeface="微软雅黑" pitchFamily="34" charset="-122"/>
                <a:cs typeface="微软雅黑" pitchFamily="34" charset="-120"/>
              </a:rPr>
              <a:t>，B正确；</a:t>
            </a:r>
            <a:r>
              <a:rPr lang="en-US" altLang="zh-CN" sz="2000" b="0" i="0">
                <a:solidFill>
                  <a:srgbClr val="000000"/>
                </a:solidFill>
                <a:latin typeface="微软雅黑" pitchFamily="34" charset="0"/>
                <a:ea typeface="微软雅黑" pitchFamily="34" charset="-122"/>
                <a:cs typeface="微软雅黑" pitchFamily="34" charset="-120"/>
              </a:rPr>
              <a:t>国家环境标准低也主要是因为经济发展水平低，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错误；未开发土地面积广大不是发展中国家接收电子垃圾的根本原因，D错误。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c0eefc584.fixed?pid=d854aef86&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c0eefc584.fixed?pid=d854aef86&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Times New Roman" pitchFamily="34" charset="0"/>
                <a:ea typeface="SimHei" pitchFamily="34" charset="-122"/>
                <a:cs typeface="Times New Roman"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环境污染与国家安全</a:t>
            </a:r>
            <a:endParaRPr lang="en-US" altLang="zh-CN" sz="4400" dirty="0"/>
          </a:p>
        </p:txBody>
      </p:sp>
      <p:pic>
        <p:nvPicPr>
          <p:cNvPr id="4" name="C_3#c0eefc584.fixed?pid=d854aef86&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c0eefc584.fixed?pid=d854aef86&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6_BD.29_1#42fb672ec?pid=d35c9556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9.从环保角度，</a:t>
            </a:r>
            <a:r>
              <a:rPr lang="en-US" altLang="zh-CN" sz="2000" b="0" i="0">
                <a:solidFill>
                  <a:srgbClr val="000000"/>
                </a:solidFill>
                <a:latin typeface="微软雅黑" pitchFamily="34" charset="0"/>
                <a:ea typeface="微软雅黑" pitchFamily="34" charset="-122"/>
                <a:cs typeface="微软雅黑" pitchFamily="34" charset="-120"/>
              </a:rPr>
              <a:t>发展中国家应对电子垃圾跨国转移的有效措施是(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0_1#42fb672ec.bracket?pid=d35c95567&amp;color=0,0,0&amp;vpa=9&amp;vtp=1"/>
          <p:cNvSpPr/>
          <p:nvPr/>
        </p:nvSpPr>
        <p:spPr>
          <a:xfrm>
            <a:off x="7978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29_2#42fb672ec.choices?pid=d35c95567&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.治理本国污染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B.减少垃圾进口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C.寻求国际支持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.严格环境准入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6_AS.31_1#42fb672ec?vop=1&amp;pid=d35c95567&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本题考查应对污染物跨国转移的措施。从环保角度，通过行政手段严格环境准入</a:t>
            </a:r>
            <a:r>
              <a:rPr lang="en-US" altLang="zh-CN" sz="2000" b="0" i="0">
                <a:solidFill>
                  <a:srgbClr val="000000"/>
                </a:solidFill>
                <a:latin typeface="微软雅黑" pitchFamily="34" charset="0"/>
                <a:ea typeface="微软雅黑" pitchFamily="34" charset="-122"/>
                <a:cs typeface="微软雅黑" pitchFamily="34" charset="-120"/>
              </a:rPr>
              <a:t>，是发展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中国家应对电子垃圾跨国转移的最有效措施</a:t>
            </a:r>
            <a:r>
              <a:rPr lang="en-US" altLang="zh-CN" sz="2000" b="0" i="0" dirty="0">
                <a:solidFill>
                  <a:srgbClr val="000000"/>
                </a:solidFill>
                <a:latin typeface="微软雅黑" pitchFamily="34" charset="0"/>
                <a:ea typeface="微软雅黑" pitchFamily="34" charset="-122"/>
                <a:cs typeface="微软雅黑" pitchFamily="34" charset="-120"/>
              </a:rPr>
              <a:t>，D正确</a:t>
            </a:r>
            <a:r>
              <a:rPr lang="en-US" altLang="zh-CN" sz="2000" b="0" i="0">
                <a:solidFill>
                  <a:srgbClr val="000000"/>
                </a:solidFill>
                <a:latin typeface="微软雅黑" pitchFamily="34" charset="0"/>
                <a:ea typeface="微软雅黑" pitchFamily="34" charset="-122"/>
                <a:cs typeface="微软雅黑" pitchFamily="34" charset="-120"/>
              </a:rPr>
              <a:t>；治理本国污染与应对电子垃圾跨国转移无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关</a:t>
            </a:r>
            <a:r>
              <a:rPr lang="en-US" altLang="zh-CN" sz="2000" b="0" i="0" dirty="0">
                <a:solidFill>
                  <a:srgbClr val="000000"/>
                </a:solidFill>
                <a:latin typeface="微软雅黑" pitchFamily="34" charset="0"/>
                <a:ea typeface="微软雅黑" pitchFamily="34" charset="-122"/>
                <a:cs typeface="微软雅黑" pitchFamily="34" charset="-120"/>
              </a:rPr>
              <a:t>，A错误；如果没有政府相关法律法规的约束很难做到减少垃圾进口，B错误</a:t>
            </a:r>
            <a:r>
              <a:rPr lang="en-US" altLang="zh-CN" sz="2000" b="0" i="0">
                <a:solidFill>
                  <a:srgbClr val="000000"/>
                </a:solidFill>
                <a:latin typeface="微软雅黑" pitchFamily="34" charset="0"/>
                <a:ea typeface="微软雅黑" pitchFamily="34" charset="-122"/>
                <a:cs typeface="微软雅黑" pitchFamily="34" charset="-120"/>
              </a:rPr>
              <a:t>；寻求国际支持不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属于从环保角度采取的应对措施</a:t>
            </a: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M_5_BD.32_1#4918a611b?pid=d10be485e&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[广西钦州2025高二期末]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9</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上海外高桥港区海关在对一批超期滞港货物查验时发现</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该批货物为旧衣物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共计</a:t>
            </a:r>
            <a:r>
              <a:rPr lang="en-US" altLang="zh-CN" sz="2000" b="0" i="0" dirty="0">
                <a:solidFill>
                  <a:srgbClr val="000000"/>
                </a:solidFill>
                <a:latin typeface="Times New Roman" pitchFamily="34" charset="0"/>
                <a:ea typeface="KaiTi" pitchFamily="34" charset="-122"/>
                <a:cs typeface="Times New Roman" pitchFamily="34" charset="-120"/>
              </a:rPr>
              <a:t>23.41</a:t>
            </a:r>
            <a:r>
              <a:rPr lang="en-US" altLang="zh-CN" sz="2000" b="0" i="0" dirty="0">
                <a:solidFill>
                  <a:srgbClr val="000000"/>
                </a:solidFill>
                <a:latin typeface="微软雅黑" pitchFamily="34" charset="0"/>
                <a:ea typeface="楷体" pitchFamily="34" charset="-122"/>
                <a:cs typeface="微软雅黑" pitchFamily="34" charset="-120"/>
              </a:rPr>
              <a:t>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衣物表面有明显褶皱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起球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且有大片污渍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口袋内纸巾残留</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等</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经鉴定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该批货物属于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洋垃圾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6_BD.33_1#72aeab38e?pid=4918a611b&amp;color=0,0,0&amp;vtp=1&amp;bbb=1"/>
          <p:cNvSpPr/>
          <p:nvPr/>
        </p:nvSpPr>
        <p:spPr>
          <a:xfrm>
            <a:off x="722376" y="23264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10.下列有关材料中污染物跨国转移危害的叙述，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34_1#72aeab38e.bracket?pid=4918a611b&amp;color=0,0,0&amp;vpa=10&amp;vtp=1"/>
          <p:cNvSpPr/>
          <p:nvPr/>
        </p:nvSpPr>
        <p:spPr>
          <a:xfrm>
            <a:off x="7366064" y="23264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6_BD.33_2#72aeab38e.choices?pid=4918a611b&amp;color=0,0,0&amp;vtp=1&amp;bbb=1"/>
          <p:cNvSpPr/>
          <p:nvPr/>
        </p:nvSpPr>
        <p:spPr>
          <a:xfrm>
            <a:off x="722376" y="2789243"/>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dirty="0">
                <a:solidFill>
                  <a:srgbClr val="000000"/>
                </a:solidFill>
                <a:latin typeface="微软雅黑" pitchFamily="34" charset="0"/>
                <a:ea typeface="微软雅黑" pitchFamily="34" charset="-122"/>
                <a:cs typeface="微软雅黑" pitchFamily="34" charset="-120"/>
              </a:rPr>
              <a:t>A.不会带来危害</a:t>
            </a:r>
            <a:r>
              <a:rPr lang="en-US" altLang="zh-CN" sz="2000" b="0" i="0">
                <a:solidFill>
                  <a:srgbClr val="000000"/>
                </a:solidFill>
                <a:latin typeface="微软雅黑" pitchFamily="34" charset="0"/>
                <a:ea typeface="微软雅黑" pitchFamily="34" charset="-122"/>
                <a:cs typeface="微软雅黑" pitchFamily="34" charset="-120"/>
              </a:rPr>
              <a:t>，可以洗净消毒后再销售</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.少量的旧衣物入境不会带来环境问题</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.可以促进贸易往来</a:t>
            </a:r>
            <a:r>
              <a:rPr lang="en-US" altLang="zh-CN" sz="2000" b="0" i="0">
                <a:solidFill>
                  <a:srgbClr val="000000"/>
                </a:solidFill>
                <a:latin typeface="微软雅黑" pitchFamily="34" charset="0"/>
                <a:ea typeface="微软雅黑" pitchFamily="34" charset="-122"/>
                <a:cs typeface="微软雅黑" pitchFamily="34" charset="-120"/>
              </a:rPr>
              <a:t>，减少进口成本</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.旧衣物的来源不明，存在安全隐患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6_AS.35_1#72aeab38e?vop=1&amp;pid=4918a611b&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本题考查污染物跨国转移的危害。</a:t>
            </a:r>
            <a:endParaRPr lang="en-US" altLang="zh-CN" sz="2200" dirty="0"/>
          </a:p>
        </p:txBody>
      </p:sp>
      <p:graphicFrame>
        <p:nvGraphicFramePr>
          <p:cNvPr id="24" name="QC_6_AS.35_2#72aeab38e?colgroup=35,5&amp;vop=1&amp;pid=4918a611b&amp;color=0,0,0&amp;vtp=1&amp;bbb=1&amp;hb=1"/>
          <p:cNvGraphicFramePr>
            <a:graphicFrameLocks noGrp="1"/>
          </p:cNvGraphicFramePr>
          <p:nvPr>
            <p:extLst>
              <p:ext uri="{D42A27DB-BD31-4B8C-83A1-F6EECF244321}">
                <p14:modId xmlns:p14="http://schemas.microsoft.com/office/powerpoint/2010/main" val="123516307"/>
              </p:ext>
            </p:extLst>
          </p:nvPr>
        </p:nvGraphicFramePr>
        <p:xfrm>
          <a:off x="722376" y="1545913"/>
          <a:ext cx="10725912" cy="2497836"/>
        </p:xfrm>
        <a:graphic>
          <a:graphicData uri="http://schemas.openxmlformats.org/drawingml/2006/table">
            <a:tbl>
              <a:tblPr/>
              <a:tblGrid>
                <a:gridCol w="9235440">
                  <a:extLst>
                    <a:ext uri="{9D8B030D-6E8A-4147-A177-3AD203B41FA5}">
                      <a16:colId xmlns:a16="http://schemas.microsoft.com/office/drawing/2014/main" val="20000"/>
                    </a:ext>
                  </a:extLst>
                </a:gridCol>
                <a:gridCol w="1490472">
                  <a:extLst>
                    <a:ext uri="{9D8B030D-6E8A-4147-A177-3AD203B41FA5}">
                      <a16:colId xmlns:a16="http://schemas.microsoft.com/office/drawing/2014/main" val="20001"/>
                    </a:ext>
                  </a:extLst>
                </a:gridCol>
              </a:tblGrid>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洗净和消毒可能无法完全去除潜在的危害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旧衣物可能带有病菌</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虫卵等</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它们的入境可能会导致更严重的环境问题</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因为</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处理不当的旧衣物可能会成为新的环境污染源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促进贸易往来不属于污染物跨国转移的危害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57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材料中提到的旧衣物被归类为“洋垃圾”</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这是因为这些衣物可能带有细菌</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病</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毒或其他有害物质</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而且来源不明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因此存在安全隐患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BD.36_1#e1d9dbc65?pid=4918a611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11.下列国家最有可能替代中国成为此类“洋垃圾”</a:t>
            </a:r>
            <a:r>
              <a:rPr lang="en-US" altLang="zh-CN" sz="2000" b="0" i="0">
                <a:solidFill>
                  <a:srgbClr val="000000"/>
                </a:solidFill>
                <a:latin typeface="微软雅黑" pitchFamily="34" charset="0"/>
                <a:ea typeface="微软雅黑" pitchFamily="34" charset="-122"/>
                <a:cs typeface="微软雅黑" pitchFamily="34" charset="-120"/>
              </a:rPr>
              <a:t>接收国的是(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7_1#e1d9dbc65.bracket?pid=4918a611b&amp;color=0,0,0&amp;vpa=11&amp;vtp=1"/>
          <p:cNvSpPr/>
          <p:nvPr/>
        </p:nvSpPr>
        <p:spPr>
          <a:xfrm>
            <a:off x="7886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36_2#e1d9dbc65.choices?pid=4918a611b&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570529" algn="l"/>
                <a:tab pos="5102957" algn="l"/>
                <a:tab pos="8156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.韩国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B.日本</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C.尼日利亚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.新加坡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AS.38_1#e1d9dbc65?vop=1&amp;pid=4918a611b&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本题考查污染物跨国转移的潜在输入地。四个选项中，尼日利亚相比于韩国</a:t>
            </a:r>
            <a:r>
              <a:rPr lang="en-US" altLang="zh-CN" sz="2000" b="0" i="0">
                <a:solidFill>
                  <a:srgbClr val="000000"/>
                </a:solidFill>
                <a:latin typeface="微软雅黑" pitchFamily="34" charset="0"/>
                <a:ea typeface="微软雅黑" pitchFamily="34" charset="-122"/>
                <a:cs typeface="微软雅黑" pitchFamily="34" charset="-120"/>
              </a:rPr>
              <a:t>、日本和新加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坡</a:t>
            </a:r>
            <a:r>
              <a:rPr lang="en-US" altLang="zh-CN" sz="2000" b="0" i="0" dirty="0">
                <a:solidFill>
                  <a:srgbClr val="000000"/>
                </a:solidFill>
                <a:latin typeface="微软雅黑" pitchFamily="34" charset="0"/>
                <a:ea typeface="微软雅黑" pitchFamily="34" charset="-122"/>
                <a:cs typeface="微软雅黑" pitchFamily="34" charset="-120"/>
              </a:rPr>
              <a:t>，经济落后，最可能替代中国成为此类“洋垃圾”的接收国</a:t>
            </a:r>
            <a:r>
              <a:rPr lang="en-US" altLang="zh-CN" sz="2000" b="0" i="0">
                <a:solidFill>
                  <a:srgbClr val="000000"/>
                </a:solidFill>
                <a:latin typeface="微软雅黑" pitchFamily="34" charset="0"/>
                <a:ea typeface="微软雅黑" pitchFamily="34" charset="-122"/>
                <a:cs typeface="微软雅黑" pitchFamily="34" charset="-120"/>
              </a:rPr>
              <a:t>，因为一些发展中国家可能由于需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要廉价的原材料或者回收资源</a:t>
            </a:r>
            <a:r>
              <a:rPr lang="en-US" altLang="zh-CN" sz="2000" b="0" i="0" dirty="0">
                <a:solidFill>
                  <a:srgbClr val="000000"/>
                </a:solidFill>
                <a:latin typeface="微软雅黑" pitchFamily="34" charset="0"/>
                <a:ea typeface="微软雅黑" pitchFamily="34" charset="-122"/>
                <a:cs typeface="微软雅黑" pitchFamily="34" charset="-120"/>
              </a:rPr>
              <a:t>，缺乏对垃圾潜在危害的认识，以及缺乏严格的环保法规</a:t>
            </a:r>
            <a:r>
              <a:rPr lang="en-US" altLang="zh-CN" sz="2000" b="0" i="0">
                <a:solidFill>
                  <a:srgbClr val="000000"/>
                </a:solidFill>
                <a:latin typeface="微软雅黑" pitchFamily="34" charset="0"/>
                <a:ea typeface="微软雅黑" pitchFamily="34" charset="-122"/>
                <a:cs typeface="微软雅黑" pitchFamily="34" charset="-120"/>
              </a:rPr>
              <a:t>、监管能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力</a:t>
            </a:r>
            <a:r>
              <a:rPr lang="en-US" altLang="zh-CN" sz="2000" b="0" i="0" dirty="0">
                <a:solidFill>
                  <a:srgbClr val="000000"/>
                </a:solidFill>
                <a:latin typeface="微软雅黑" pitchFamily="34" charset="0"/>
                <a:ea typeface="微软雅黑" pitchFamily="34" charset="-122"/>
                <a:cs typeface="微软雅黑" pitchFamily="34" charset="-120"/>
              </a:rPr>
              <a:t>，而成为发达国家转移污染物的目的地。故选C。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6_BD.39_1#cb1b0b2e8?pid=4918a611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12.我国禁止“洋垃圾”</a:t>
            </a:r>
            <a:r>
              <a:rPr lang="en-US" altLang="zh-CN" sz="2000" b="0" i="0">
                <a:solidFill>
                  <a:srgbClr val="000000"/>
                </a:solidFill>
                <a:latin typeface="微软雅黑" pitchFamily="34" charset="0"/>
                <a:ea typeface="微软雅黑" pitchFamily="34" charset="-122"/>
                <a:cs typeface="微软雅黑" pitchFamily="34" charset="-120"/>
              </a:rPr>
              <a:t>跨国转移采取的有效措施有(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0_1#cb1b0b2e8.bracket?pid=4918a611b&amp;color=0,0,0&amp;vpa=12&amp;vtp=1"/>
          <p:cNvSpPr/>
          <p:nvPr/>
        </p:nvSpPr>
        <p:spPr>
          <a:xfrm>
            <a:off x="6616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39_2#cb1b0b2e8?pid=4918a611b&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①严禁有毒有害物质超标严重的物品入境</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②严厉打击走私高污染固体废弃物的行为</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③加强海关对入境固体废弃物的专项管理</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加强国际协作</a:t>
            </a:r>
            <a:r>
              <a:rPr lang="en-US" altLang="zh-CN" sz="2000" b="0" i="0">
                <a:solidFill>
                  <a:srgbClr val="000000"/>
                </a:solidFill>
                <a:latin typeface="微软雅黑" pitchFamily="34" charset="0"/>
                <a:ea typeface="微软雅黑" pitchFamily="34" charset="-122"/>
                <a:cs typeface="微软雅黑" pitchFamily="34" charset="-120"/>
              </a:rPr>
              <a:t>，降低废弃物处理标准</a:t>
            </a:r>
            <a:endParaRPr lang="en-US" altLang="zh-CN" sz="2000" dirty="0"/>
          </a:p>
        </p:txBody>
      </p:sp>
      <p:sp>
        <p:nvSpPr>
          <p:cNvPr id="5" name="QC_6_BD.39_3#cb1b0b2e8.choices?pid=4918a611b&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6_AS.41_1#cb1b0b2e8?vop=1&amp;pid=4918a611b&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本题考查污染物跨国转移的防治措施。严禁有毒有害物质超标严重的物品入境</a:t>
            </a:r>
            <a:r>
              <a:rPr lang="en-US" altLang="zh-CN" sz="2000" b="0" i="0">
                <a:solidFill>
                  <a:srgbClr val="000000"/>
                </a:solidFill>
                <a:latin typeface="微软雅黑" pitchFamily="34" charset="0"/>
                <a:ea typeface="微软雅黑" pitchFamily="34" charset="-122"/>
                <a:cs typeface="微软雅黑" pitchFamily="34" charset="-120"/>
              </a:rPr>
              <a:t>，可以防止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这些物质对环境和公众健康造成危害</a:t>
            </a:r>
            <a:r>
              <a:rPr lang="en-US" altLang="zh-CN" sz="2000" b="0" i="0" dirty="0">
                <a:solidFill>
                  <a:srgbClr val="000000"/>
                </a:solidFill>
                <a:latin typeface="微软雅黑" pitchFamily="34" charset="0"/>
                <a:ea typeface="微软雅黑" pitchFamily="34" charset="-122"/>
                <a:cs typeface="微软雅黑" pitchFamily="34" charset="-120"/>
              </a:rPr>
              <a:t>，①正确</a:t>
            </a:r>
            <a:r>
              <a:rPr lang="en-US" altLang="zh-CN" sz="2000" b="0" i="0">
                <a:solidFill>
                  <a:srgbClr val="000000"/>
                </a:solidFill>
                <a:latin typeface="微软雅黑" pitchFamily="34" charset="0"/>
                <a:ea typeface="微软雅黑" pitchFamily="34" charset="-122"/>
                <a:cs typeface="微软雅黑" pitchFamily="34" charset="-120"/>
              </a:rPr>
              <a:t>；走私行为往往与非法倾倒和不当处理固体废弃物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相关</a:t>
            </a:r>
            <a:r>
              <a:rPr lang="en-US" altLang="zh-CN" sz="2000" b="0" i="0" dirty="0">
                <a:solidFill>
                  <a:srgbClr val="000000"/>
                </a:solidFill>
                <a:latin typeface="微软雅黑" pitchFamily="34" charset="0"/>
                <a:ea typeface="微软雅黑" pitchFamily="34" charset="-122"/>
                <a:cs typeface="微软雅黑" pitchFamily="34" charset="-120"/>
              </a:rPr>
              <a:t>，这会导致严重的环境问题，所以要严厉打击走私高污染固体废弃物的行为，②正确</a:t>
            </a:r>
            <a:r>
              <a:rPr lang="en-US" altLang="zh-CN" sz="2000" b="0" i="0">
                <a:solidFill>
                  <a:srgbClr val="000000"/>
                </a:solidFill>
                <a:latin typeface="微软雅黑" pitchFamily="34" charset="0"/>
                <a:ea typeface="微软雅黑" pitchFamily="34" charset="-122"/>
                <a:cs typeface="微软雅黑" pitchFamily="34" charset="-120"/>
              </a:rPr>
              <a:t>；加强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海关对入境固体废弃物的专项管理</a:t>
            </a:r>
            <a:r>
              <a:rPr lang="en-US" altLang="zh-CN" sz="2000" b="0" i="0" dirty="0">
                <a:solidFill>
                  <a:srgbClr val="000000"/>
                </a:solidFill>
                <a:latin typeface="微软雅黑" pitchFamily="34" charset="0"/>
                <a:ea typeface="微软雅黑" pitchFamily="34" charset="-122"/>
                <a:cs typeface="微软雅黑" pitchFamily="34" charset="-120"/>
              </a:rPr>
              <a:t>，通过更严格的检查和监管</a:t>
            </a:r>
            <a:r>
              <a:rPr lang="en-US" altLang="zh-CN" sz="2000" b="0" i="0">
                <a:solidFill>
                  <a:srgbClr val="000000"/>
                </a:solidFill>
                <a:latin typeface="微软雅黑" pitchFamily="34" charset="0"/>
                <a:ea typeface="微软雅黑" pitchFamily="34" charset="-122"/>
                <a:cs typeface="微软雅黑" pitchFamily="34" charset="-120"/>
              </a:rPr>
              <a:t>，确保禁止进口的固体废弃物不进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入国内</a:t>
            </a:r>
            <a:r>
              <a:rPr lang="en-US" altLang="zh-CN" sz="2000" b="0" i="0" dirty="0">
                <a:solidFill>
                  <a:srgbClr val="000000"/>
                </a:solidFill>
                <a:latin typeface="微软雅黑" pitchFamily="34" charset="0"/>
                <a:ea typeface="微软雅黑" pitchFamily="34" charset="-122"/>
                <a:cs typeface="微软雅黑" pitchFamily="34" charset="-120"/>
              </a:rPr>
              <a:t>，③正确；加强国际协作，</a:t>
            </a:r>
            <a:r>
              <a:rPr lang="en-US" altLang="zh-CN" sz="2000" b="0" i="0">
                <a:solidFill>
                  <a:srgbClr val="000000"/>
                </a:solidFill>
                <a:latin typeface="微软雅黑" pitchFamily="34" charset="0"/>
                <a:ea typeface="微软雅黑" pitchFamily="34" charset="-122"/>
                <a:cs typeface="微软雅黑" pitchFamily="34" charset="-120"/>
              </a:rPr>
              <a:t>降低废弃物处理标准可能导致环境质量下降和健康风险增加，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错误。综上所述，故选A。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6_AS.41_2#cb1b0b2e8?vop=1&amp;pid=4918a611b&amp;color=0,0,0&amp;mp=1&amp;vtp=1&amp;bt=1&amp;bbb=1"/>
          <p:cNvSpPr/>
          <p:nvPr/>
        </p:nvSpPr>
        <p:spPr>
          <a:xfrm>
            <a:off x="722376" y="972000"/>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污染物跨国转移的途径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1）自然途径，即污染物通过大气环流、河流径流等自然过程传输到其他国家或地区。</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2）人为途径，即污染物通过正常贸易活动或者非法途径输送到其他国家或地区。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M_5_BD.42_1#1254deb27?pid=d10be485e&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[山东济宁2025高二期中]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持久性有机污染物</a:t>
            </a:r>
            <a:r>
              <a:rPr lang="en-US" altLang="zh-CN" sz="2000" b="0" i="0" dirty="0">
                <a:solidFill>
                  <a:srgbClr val="000000"/>
                </a:solidFill>
                <a:latin typeface="Times New Roman" pitchFamily="34" charset="0"/>
                <a:ea typeface="KaiTi" pitchFamily="34" charset="-122"/>
                <a:cs typeface="Times New Roman" pitchFamily="34" charset="-120"/>
              </a:rPr>
              <a:t>（POPs）</a:t>
            </a:r>
            <a:r>
              <a:rPr lang="en-US" altLang="zh-CN" sz="2000" b="0" i="0" dirty="0">
                <a:solidFill>
                  <a:srgbClr val="000000"/>
                </a:solidFill>
                <a:latin typeface="微软雅黑" pitchFamily="34" charset="0"/>
                <a:ea typeface="楷体" pitchFamily="34" charset="-122"/>
                <a:cs typeface="微软雅黑" pitchFamily="34" charset="-120"/>
              </a:rPr>
              <a:t>主要来自农药使用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化石燃料燃烧</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能够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经挥发进入大气且在大气环境中长期存在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我国科研团队发现青藏高原大气中</a:t>
            </a:r>
            <a:r>
              <a:rPr lang="en-US" altLang="zh-CN" sz="2000" b="0" i="0">
                <a:solidFill>
                  <a:srgbClr val="000000"/>
                </a:solidFill>
                <a:latin typeface="Times New Roman" pitchFamily="34" charset="0"/>
                <a:ea typeface="KaiTi" pitchFamily="34" charset="-122"/>
                <a:cs typeface="Times New Roman" pitchFamily="34" charset="-120"/>
              </a:rPr>
              <a:t>POPs</a:t>
            </a:r>
            <a:r>
              <a:rPr lang="en-US" altLang="zh-CN" sz="2000" b="0" i="0">
                <a:solidFill>
                  <a:srgbClr val="000000"/>
                </a:solidFill>
                <a:latin typeface="微软雅黑" pitchFamily="34" charset="0"/>
                <a:ea typeface="楷体" pitchFamily="34" charset="-122"/>
                <a:cs typeface="微软雅黑" pitchFamily="34" charset="-120"/>
              </a:rPr>
              <a:t>主要来自跨境</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传输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青藏高原被认为是研究</a:t>
            </a:r>
            <a:r>
              <a:rPr lang="en-US" altLang="zh-CN" sz="2000" b="0" i="0" dirty="0">
                <a:solidFill>
                  <a:srgbClr val="000000"/>
                </a:solidFill>
                <a:latin typeface="Times New Roman" pitchFamily="34" charset="0"/>
                <a:ea typeface="KaiTi" pitchFamily="34" charset="-122"/>
                <a:cs typeface="Times New Roman" pitchFamily="34" charset="-120"/>
              </a:rPr>
              <a:t>POPs</a:t>
            </a:r>
            <a:r>
              <a:rPr lang="en-US" altLang="zh-CN" sz="2000" b="0" i="0" dirty="0">
                <a:solidFill>
                  <a:srgbClr val="000000"/>
                </a:solidFill>
                <a:latin typeface="微软雅黑" pitchFamily="34" charset="0"/>
                <a:ea typeface="楷体" pitchFamily="34" charset="-122"/>
                <a:cs typeface="微软雅黑" pitchFamily="34" charset="-120"/>
              </a:rPr>
              <a:t>大气远距离传输机制的理想场所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受西风带和季风交替影响</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青藏高原南部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北部的</a:t>
            </a:r>
            <a:r>
              <a:rPr lang="en-US" altLang="zh-CN" sz="2000" b="0" i="0" dirty="0">
                <a:solidFill>
                  <a:srgbClr val="000000"/>
                </a:solidFill>
                <a:latin typeface="Times New Roman" pitchFamily="34" charset="0"/>
                <a:ea typeface="KaiTi" pitchFamily="34" charset="-122"/>
                <a:cs typeface="Times New Roman" pitchFamily="34" charset="-120"/>
              </a:rPr>
              <a:t>POPs</a:t>
            </a:r>
            <a:r>
              <a:rPr lang="en-US" altLang="zh-CN" sz="2000" b="0" i="0" dirty="0">
                <a:solidFill>
                  <a:srgbClr val="000000"/>
                </a:solidFill>
                <a:latin typeface="微软雅黑" pitchFamily="34" charset="0"/>
                <a:ea typeface="楷体" pitchFamily="34" charset="-122"/>
                <a:cs typeface="微软雅黑" pitchFamily="34" charset="-120"/>
              </a:rPr>
              <a:t>浓度峰值有明显的季节差异</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42_3#1254deb27?iti=1&amp;htil=1&amp;pid=d10be485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24128" y="3357822"/>
            <a:ext cx="4764024" cy="22219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5_BD.42_4#1254deb27?iti=2&amp;htil=1&amp;pid=d10be485e&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821424" y="2864046"/>
            <a:ext cx="3931920" cy="27249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5_BD.42_5#1254deb27?iti=1&amp;htil=1&amp;pid=d10be485e&amp;color=0,0,0&amp;vtp=1"/>
          <p:cNvSpPr/>
          <p:nvPr/>
        </p:nvSpPr>
        <p:spPr>
          <a:xfrm>
            <a:off x="3321209" y="5706814"/>
            <a:ext cx="169862"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a</a:t>
            </a:r>
            <a:endParaRPr lang="en-US" altLang="zh-CN" sz="2000" dirty="0"/>
          </a:p>
        </p:txBody>
      </p:sp>
      <p:sp>
        <p:nvSpPr>
          <p:cNvPr id="6" name="QM_5_BD.42_6#1254deb27?iti=2&amp;htil=1&amp;pid=d10be485e&amp;color=0,0,0&amp;vtp=1"/>
          <p:cNvSpPr/>
          <p:nvPr/>
        </p:nvSpPr>
        <p:spPr>
          <a:xfrm>
            <a:off x="8695309" y="5715958"/>
            <a:ext cx="184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b</a:t>
            </a:r>
            <a:endParaRPr lang="en-US" altLang="zh-CN" sz="20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5_BD.1_1#6ea3836f1?pid=6989588b6&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突发环境事件指由自然或人为因素导致的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突然爆发并造成严重影响的重大环境污染事件</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据此完成下面小题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3" name="QC_6_BD.2_1#3753f6e1a?pid=6ea3836f1&amp;color=0,0,0&amp;vtp=1&amp;bbb=1"/>
          <p:cNvSpPr/>
          <p:nvPr/>
        </p:nvSpPr>
        <p:spPr>
          <a:xfrm>
            <a:off x="722376" y="18692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下列事件属于突发环境事件的有(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3_1#3753f6e1a.bracket?pid=6ea3836f1&amp;color=0,0,0&amp;vpa=1&amp;vtp=1"/>
          <p:cNvSpPr/>
          <p:nvPr/>
        </p:nvSpPr>
        <p:spPr>
          <a:xfrm>
            <a:off x="4689539" y="186925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6_BD.2_2#3753f6e1a?pid=6ea3836f1&amp;color=0,0,0&amp;vtp=1&amp;bbb=1"/>
          <p:cNvSpPr/>
          <p:nvPr/>
        </p:nvSpPr>
        <p:spPr>
          <a:xfrm>
            <a:off x="722376" y="2332043"/>
            <a:ext cx="10753344" cy="843153"/>
          </a:xfrm>
          <a:prstGeom prst="rect">
            <a:avLst/>
          </a:prstGeom>
          <a:noFill/>
          <a:ln/>
        </p:spPr>
        <p:txBody>
          <a:bodyPr wrap="none" lIns="0" tIns="0" rIns="0" bIns="0" rtlCol="0" anchor="t"/>
          <a:lstStyle/>
          <a:p>
            <a:pPr latinLnBrk="1">
              <a:lnSpc>
                <a:spcPts val="3600"/>
              </a:lnSpc>
              <a:tabLst>
                <a:tab pos="5471257" algn="l"/>
              </a:tabLst>
            </a:pPr>
            <a:r>
              <a:rPr lang="en-US" altLang="zh-CN" sz="2000" b="0" i="0">
                <a:solidFill>
                  <a:srgbClr val="000000"/>
                </a:solidFill>
                <a:latin typeface="微软雅黑" pitchFamily="34" charset="0"/>
                <a:ea typeface="微软雅黑" pitchFamily="34" charset="-122"/>
                <a:cs typeface="微软雅黑" pitchFamily="34" charset="-120"/>
              </a:rPr>
              <a:t>①火灾引起的大气污染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②海洋运输过程中的原油泄漏</a:t>
            </a:r>
            <a:endParaRPr lang="en-US" altLang="zh-CN" sz="2000" dirty="0"/>
          </a:p>
          <a:p>
            <a:pPr latinLnBrk="1">
              <a:lnSpc>
                <a:spcPts val="3400"/>
              </a:lnSpc>
              <a:tabLst>
                <a:tab pos="5471257" algn="l"/>
              </a:tabLst>
            </a:pPr>
            <a:r>
              <a:rPr lang="en-US" altLang="zh-CN" sz="2000" b="0" i="0">
                <a:solidFill>
                  <a:srgbClr val="000000"/>
                </a:solidFill>
                <a:latin typeface="微软雅黑" pitchFamily="34" charset="0"/>
                <a:ea typeface="微软雅黑" pitchFamily="34" charset="-122"/>
                <a:cs typeface="微软雅黑" pitchFamily="34" charset="-120"/>
              </a:rPr>
              <a:t>③爆炸引起的森林火灾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④碳排放导致的全球变暖</a:t>
            </a:r>
            <a:endParaRPr lang="en-US" altLang="zh-CN" sz="2000" dirty="0"/>
          </a:p>
        </p:txBody>
      </p:sp>
      <p:sp>
        <p:nvSpPr>
          <p:cNvPr id="6" name="QC_6_BD.2_3#3753f6e1a.choices?pid=6ea3836f1&amp;color=0,0,0&amp;vtp=1&amp;bbb=1"/>
          <p:cNvSpPr/>
          <p:nvPr/>
        </p:nvSpPr>
        <p:spPr>
          <a:xfrm>
            <a:off x="722376" y="323450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6_BD.43_1#e0ad28836?pid=1254deb2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13.青藏高原被认为是研究POPs大气远距离传输机制的理想场所，</a:t>
            </a:r>
            <a:r>
              <a:rPr lang="en-US" altLang="zh-CN" sz="2000" b="0" i="0">
                <a:solidFill>
                  <a:srgbClr val="000000"/>
                </a:solidFill>
                <a:latin typeface="微软雅黑" pitchFamily="34" charset="0"/>
                <a:ea typeface="微软雅黑" pitchFamily="34" charset="-122"/>
                <a:cs typeface="微软雅黑" pitchFamily="34" charset="-120"/>
              </a:rPr>
              <a:t>是因为该地区(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4_1#e0ad28836.bracket?pid=1254deb27&amp;color=0,0,0&amp;vpa=13&amp;vtp=1"/>
          <p:cNvSpPr/>
          <p:nvPr/>
        </p:nvSpPr>
        <p:spPr>
          <a:xfrm>
            <a:off x="9779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43_2#e0ad28836.choices?pid=1254deb27&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.高原面积广阔</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B.河谷农业发达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C.受季风影响小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.工业规模偏小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6_AS.45_1#e0ad28836?vop=1&amp;pid=1254deb27&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本题考查污染物跨国转移。由材料“持久性有机污染物（POPs）主要来自农药使用</a:t>
            </a:r>
            <a:r>
              <a:rPr lang="en-US" altLang="zh-CN" sz="2000" b="0" i="0">
                <a:solidFill>
                  <a:srgbClr val="000000"/>
                </a:solidFill>
                <a:latin typeface="微软雅黑" pitchFamily="34" charset="0"/>
                <a:ea typeface="微软雅黑" pitchFamily="34" charset="-122"/>
                <a:cs typeface="微软雅黑" pitchFamily="34" charset="-120"/>
              </a:rPr>
              <a:t>、化石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燃料燃烧</a:t>
            </a:r>
            <a:r>
              <a:rPr lang="en-US" altLang="zh-CN" sz="2000" b="0" i="0" dirty="0">
                <a:solidFill>
                  <a:srgbClr val="000000"/>
                </a:solidFill>
                <a:latin typeface="微软雅黑" pitchFamily="34" charset="0"/>
                <a:ea typeface="微软雅黑" pitchFamily="34" charset="-122"/>
                <a:cs typeface="微软雅黑" pitchFamily="34" charset="-120"/>
              </a:rPr>
              <a:t>”可知，青藏高原工业规模偏小，工业生产燃烧化石燃料等排放的POPs相对较少</a:t>
            </a:r>
            <a:r>
              <a:rPr lang="en-US" altLang="zh-CN" sz="2000" b="0" i="0">
                <a:solidFill>
                  <a:srgbClr val="000000"/>
                </a:solidFill>
                <a:latin typeface="微软雅黑" pitchFamily="34" charset="0"/>
                <a:ea typeface="微软雅黑" pitchFamily="34" charset="-122"/>
                <a:cs typeface="微软雅黑" pitchFamily="34" charset="-120"/>
              </a:rPr>
              <a:t>,这样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大气中的</a:t>
            </a:r>
            <a:r>
              <a:rPr lang="en-US" altLang="zh-CN" sz="2000" b="0" i="0" dirty="0">
                <a:solidFill>
                  <a:srgbClr val="000000"/>
                </a:solidFill>
                <a:latin typeface="微软雅黑" pitchFamily="34" charset="0"/>
                <a:ea typeface="微软雅黑" pitchFamily="34" charset="-122"/>
                <a:cs typeface="微软雅黑" pitchFamily="34" charset="-120"/>
              </a:rPr>
              <a:t>POPs更多可能来自跨境传输，从而减少了本地污染源对研究</a:t>
            </a:r>
            <a:r>
              <a:rPr lang="en-US" altLang="zh-CN" sz="2000" b="0" i="0">
                <a:solidFill>
                  <a:srgbClr val="000000"/>
                </a:solidFill>
                <a:latin typeface="微软雅黑" pitchFamily="34" charset="0"/>
                <a:ea typeface="微软雅黑" pitchFamily="34" charset="-122"/>
                <a:cs typeface="微软雅黑" pitchFamily="34" charset="-120"/>
              </a:rPr>
              <a:t>POPs大气远距离传输机制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的干扰</a:t>
            </a:r>
            <a:r>
              <a:rPr lang="en-US" altLang="zh-CN" sz="2000" b="0" i="0" dirty="0">
                <a:solidFill>
                  <a:srgbClr val="000000"/>
                </a:solidFill>
                <a:latin typeface="微软雅黑" pitchFamily="34" charset="0"/>
                <a:ea typeface="微软雅黑" pitchFamily="34" charset="-122"/>
                <a:cs typeface="微软雅黑" pitchFamily="34" charset="-120"/>
              </a:rPr>
              <a:t>，使得该地区成为研究POPs大气远距离传输机制的理想场所，D正确</a:t>
            </a:r>
            <a:r>
              <a:rPr lang="en-US" altLang="zh-CN" sz="2000" b="0" i="0">
                <a:solidFill>
                  <a:srgbClr val="000000"/>
                </a:solidFill>
                <a:latin typeface="微软雅黑" pitchFamily="34" charset="0"/>
                <a:ea typeface="微软雅黑" pitchFamily="34" charset="-122"/>
                <a:cs typeface="微软雅黑" pitchFamily="34" charset="-120"/>
              </a:rPr>
              <a:t>；高原面积广阔本身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并不直接决定它就是研究</a:t>
            </a:r>
            <a:r>
              <a:rPr lang="en-US" altLang="zh-CN" sz="2000" b="0" i="0" dirty="0">
                <a:solidFill>
                  <a:srgbClr val="000000"/>
                </a:solidFill>
                <a:latin typeface="微软雅黑" pitchFamily="34" charset="0"/>
                <a:ea typeface="微软雅黑" pitchFamily="34" charset="-122"/>
                <a:cs typeface="微软雅黑" pitchFamily="34" charset="-120"/>
              </a:rPr>
              <a:t>POPs大气远距离传输机制的理想场所，A错误</a:t>
            </a:r>
            <a:r>
              <a:rPr lang="en-US" altLang="zh-CN" sz="2000" b="0" i="0">
                <a:solidFill>
                  <a:srgbClr val="000000"/>
                </a:solidFill>
                <a:latin typeface="微软雅黑" pitchFamily="34" charset="0"/>
                <a:ea typeface="微软雅黑" pitchFamily="34" charset="-122"/>
                <a:cs typeface="微软雅黑" pitchFamily="34" charset="-120"/>
              </a:rPr>
              <a:t>；河谷农业发达可能会增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加本地</a:t>
            </a:r>
            <a:r>
              <a:rPr lang="en-US" altLang="zh-CN" sz="2000" b="0" i="0" dirty="0">
                <a:solidFill>
                  <a:srgbClr val="000000"/>
                </a:solidFill>
                <a:latin typeface="微软雅黑" pitchFamily="34" charset="0"/>
                <a:ea typeface="微软雅黑" pitchFamily="34" charset="-122"/>
                <a:cs typeface="微软雅黑" pitchFamily="34" charset="-120"/>
              </a:rPr>
              <a:t>POPs的排放，对研究POPs大气远距离传输机制产生干扰，B错误；季风会加强</a:t>
            </a:r>
            <a:r>
              <a:rPr lang="en-US" altLang="zh-CN" sz="2000" b="0" i="0">
                <a:solidFill>
                  <a:srgbClr val="000000"/>
                </a:solidFill>
                <a:latin typeface="微软雅黑" pitchFamily="34" charset="0"/>
                <a:ea typeface="微软雅黑" pitchFamily="34" charset="-122"/>
                <a:cs typeface="微软雅黑" pitchFamily="34" charset="-120"/>
              </a:rPr>
              <a:t>POPs大气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远距离传输</a:t>
            </a:r>
            <a:r>
              <a:rPr lang="en-US" altLang="zh-CN" sz="2000" b="0" i="0" dirty="0">
                <a:solidFill>
                  <a:srgbClr val="000000"/>
                </a:solidFill>
                <a:latin typeface="微软雅黑" pitchFamily="34" charset="0"/>
                <a:ea typeface="微软雅黑" pitchFamily="34" charset="-122"/>
                <a:cs typeface="微软雅黑" pitchFamily="34" charset="-120"/>
              </a:rPr>
              <a:t>，故受季风影响小不是其原因，C错误。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6_BD.46_1#7088d60f8?pid=1254deb2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14.图b中“某观测站”最可能是图a</a:t>
            </a:r>
            <a:r>
              <a:rPr lang="en-US" altLang="zh-CN" sz="2000" b="0" i="0">
                <a:solidFill>
                  <a:srgbClr val="000000"/>
                </a:solidFill>
                <a:latin typeface="微软雅黑" pitchFamily="34" charset="0"/>
                <a:ea typeface="微软雅黑" pitchFamily="34" charset="-122"/>
                <a:cs typeface="微软雅黑" pitchFamily="34" charset="-120"/>
              </a:rPr>
              <a:t>中的(</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7_1#7088d60f8.bracket?pid=1254deb27&amp;color=0,0,0&amp;vpa=14&amp;vtp=1"/>
          <p:cNvSpPr/>
          <p:nvPr/>
        </p:nvSpPr>
        <p:spPr>
          <a:xfrm>
            <a:off x="538168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46_2#7088d60f8.choices?pid=1254deb27&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.甲</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6_AS.48_1#7088d60f8?vop=1&amp;pid=1254deb27&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本题考查污染物跨国转移的影响。读图b并结合材料“受西风带和季风交替影响</a:t>
            </a:r>
            <a:r>
              <a:rPr lang="en-US" altLang="zh-CN" sz="2000" b="0" i="0">
                <a:solidFill>
                  <a:srgbClr val="000000"/>
                </a:solidFill>
                <a:latin typeface="微软雅黑" pitchFamily="34" charset="0"/>
                <a:ea typeface="微软雅黑" pitchFamily="34" charset="-122"/>
                <a:cs typeface="微软雅黑" pitchFamily="34" charset="-120"/>
              </a:rPr>
              <a:t>，青藏高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原南部</a:t>
            </a:r>
            <a:r>
              <a:rPr lang="en-US" altLang="zh-CN" sz="2000" b="0" i="0" dirty="0">
                <a:solidFill>
                  <a:srgbClr val="000000"/>
                </a:solidFill>
                <a:latin typeface="微软雅黑" pitchFamily="34" charset="0"/>
                <a:ea typeface="微软雅黑" pitchFamily="34" charset="-122"/>
                <a:cs typeface="微软雅黑" pitchFamily="34" charset="-120"/>
              </a:rPr>
              <a:t>、北部的POPs浓度峰值有明显的季节差异”可知，该观测站POPs</a:t>
            </a:r>
            <a:r>
              <a:rPr lang="en-US" altLang="zh-CN" sz="2000" b="0" i="0">
                <a:solidFill>
                  <a:srgbClr val="000000"/>
                </a:solidFill>
                <a:latin typeface="微软雅黑" pitchFamily="34" charset="0"/>
                <a:ea typeface="微软雅黑" pitchFamily="34" charset="-122"/>
                <a:cs typeface="微软雅黑" pitchFamily="34" charset="-120"/>
              </a:rPr>
              <a:t>的浓度季节变化显著，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夏季大</a:t>
            </a:r>
            <a:r>
              <a:rPr lang="en-US" altLang="zh-CN" sz="2000" b="0" i="0" dirty="0">
                <a:solidFill>
                  <a:srgbClr val="000000"/>
                </a:solidFill>
                <a:latin typeface="微软雅黑" pitchFamily="34" charset="0"/>
                <a:ea typeface="微软雅黑" pitchFamily="34" charset="-122"/>
                <a:cs typeface="微软雅黑" pitchFamily="34" charset="-120"/>
              </a:rPr>
              <a:t>、冬季小。结合图a，四地中丁位于青藏高原南部，夏季受西南季风影响</a:t>
            </a:r>
            <a:r>
              <a:rPr lang="en-US" altLang="zh-CN" sz="2000" b="0" i="0">
                <a:solidFill>
                  <a:srgbClr val="000000"/>
                </a:solidFill>
                <a:latin typeface="微软雅黑" pitchFamily="34" charset="0"/>
                <a:ea typeface="微软雅黑" pitchFamily="34" charset="-122"/>
                <a:cs typeface="微软雅黑" pitchFamily="34" charset="-120"/>
              </a:rPr>
              <a:t>，西南季风会将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南亚等地排放的</a:t>
            </a:r>
            <a:r>
              <a:rPr lang="en-US" altLang="zh-CN" sz="2000" b="0" i="0" dirty="0">
                <a:solidFill>
                  <a:srgbClr val="000000"/>
                </a:solidFill>
                <a:latin typeface="微软雅黑" pitchFamily="34" charset="0"/>
                <a:ea typeface="微软雅黑" pitchFamily="34" charset="-122"/>
                <a:cs typeface="微软雅黑" pitchFamily="34" charset="-120"/>
              </a:rPr>
              <a:t>POPs输送过来，南部大气中POPs的浓度峰值出现在夏季，D正确；甲</a:t>
            </a:r>
            <a:r>
              <a:rPr lang="en-US" altLang="zh-CN" sz="2000" b="0" i="0">
                <a:solidFill>
                  <a:srgbClr val="000000"/>
                </a:solidFill>
                <a:latin typeface="微软雅黑" pitchFamily="34" charset="0"/>
                <a:ea typeface="微软雅黑" pitchFamily="34" charset="-122"/>
                <a:cs typeface="微软雅黑" pitchFamily="34" charset="-120"/>
              </a:rPr>
              <a:t>、乙冬季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受西风带影响较强</a:t>
            </a:r>
            <a:r>
              <a:rPr lang="en-US" altLang="zh-CN" sz="2000" b="0" i="0" dirty="0">
                <a:solidFill>
                  <a:srgbClr val="000000"/>
                </a:solidFill>
                <a:latin typeface="微软雅黑" pitchFamily="34" charset="0"/>
                <a:ea typeface="微软雅黑" pitchFamily="34" charset="-122"/>
                <a:cs typeface="微软雅黑" pitchFamily="34" charset="-120"/>
              </a:rPr>
              <a:t>，西风会把中亚等地的POPs带到这些地区，所以甲、乙两地大气中</a:t>
            </a:r>
            <a:r>
              <a:rPr lang="en-US" altLang="zh-CN" sz="2000" b="0" i="0">
                <a:solidFill>
                  <a:srgbClr val="000000"/>
                </a:solidFill>
                <a:latin typeface="微软雅黑" pitchFamily="34" charset="0"/>
                <a:ea typeface="微软雅黑" pitchFamily="34" charset="-122"/>
                <a:cs typeface="微软雅黑" pitchFamily="34" charset="-120"/>
              </a:rPr>
              <a:t>POPs的浓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度峰值应出现在冬季</a:t>
            </a:r>
            <a:r>
              <a:rPr lang="en-US" altLang="zh-CN" sz="2000" b="0" i="0" dirty="0">
                <a:solidFill>
                  <a:srgbClr val="000000"/>
                </a:solidFill>
                <a:latin typeface="微软雅黑" pitchFamily="34" charset="0"/>
                <a:ea typeface="微软雅黑" pitchFamily="34" charset="-122"/>
                <a:cs typeface="微软雅黑" pitchFamily="34" charset="-120"/>
              </a:rPr>
              <a:t>，A、B错误；丙位置更靠东，POPs的浓度季节变化相对更小，C错误。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6_BD.49_1#789c99a40?pid=1254deb2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15.为减轻青藏高原地区的POPs跨境污染，</a:t>
            </a:r>
            <a:r>
              <a:rPr lang="en-US" altLang="zh-CN" sz="2000" b="0" i="0">
                <a:solidFill>
                  <a:srgbClr val="000000"/>
                </a:solidFill>
                <a:latin typeface="微软雅黑" pitchFamily="34" charset="0"/>
                <a:ea typeface="微软雅黑" pitchFamily="34" charset="-122"/>
                <a:cs typeface="微软雅黑" pitchFamily="34" charset="-120"/>
              </a:rPr>
              <a:t>周边国家应该(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0_1#789c99a40.bracket?pid=1254deb27&amp;color=0,0,0&amp;vpa=15&amp;vtp=1"/>
          <p:cNvSpPr/>
          <p:nvPr/>
        </p:nvSpPr>
        <p:spPr>
          <a:xfrm>
            <a:off x="7251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49_2#789c99a40.choices?pid=1254deb27&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A.禁止使用含</a:t>
            </a:r>
            <a:r>
              <a:rPr lang="en-US" altLang="zh-CN" sz="2000" b="0" i="0">
                <a:solidFill>
                  <a:srgbClr val="000000"/>
                </a:solidFill>
                <a:latin typeface="微软雅黑" pitchFamily="34" charset="0"/>
                <a:ea typeface="微软雅黑" pitchFamily="34" charset="-122"/>
                <a:cs typeface="微软雅黑" pitchFamily="34" charset="-120"/>
              </a:rPr>
              <a:t>POPs的农药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.对青藏高原地区进行经济赔偿</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C.调整优化能源消费结构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.建设工程设施阻断POPs的输出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6_AS.51_1#789c99a40?vop=1&amp;pid=1254deb27&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本题考查跨国污染问题的应对措施。禁止使用含POPs的农药虽然能减少一部分POPs</a:t>
            </a:r>
            <a:r>
              <a:rPr lang="en-US" altLang="zh-CN" sz="2000" b="0" i="0">
                <a:solidFill>
                  <a:srgbClr val="000000"/>
                </a:solidFill>
                <a:latin typeface="微软雅黑" pitchFamily="34" charset="0"/>
                <a:ea typeface="微软雅黑" pitchFamily="34" charset="-122"/>
                <a:cs typeface="微软雅黑" pitchFamily="34" charset="-120"/>
              </a:rPr>
              <a:t>来源，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但会影响农业生产</a:t>
            </a:r>
            <a:r>
              <a:rPr lang="en-US" altLang="zh-CN" sz="2000" b="0" i="0" dirty="0">
                <a:solidFill>
                  <a:srgbClr val="000000"/>
                </a:solidFill>
                <a:latin typeface="微软雅黑" pitchFamily="34" charset="0"/>
                <a:ea typeface="微软雅黑" pitchFamily="34" charset="-122"/>
                <a:cs typeface="微软雅黑" pitchFamily="34" charset="-120"/>
              </a:rPr>
              <a:t>，可行性低，A错误；</a:t>
            </a:r>
            <a:r>
              <a:rPr lang="en-US" altLang="zh-CN" sz="2000" b="0" i="0">
                <a:solidFill>
                  <a:srgbClr val="000000"/>
                </a:solidFill>
                <a:latin typeface="微软雅黑" pitchFamily="34" charset="0"/>
                <a:ea typeface="微软雅黑" pitchFamily="34" charset="-122"/>
                <a:cs typeface="微软雅黑" pitchFamily="34" charset="-120"/>
              </a:rPr>
              <a:t>对青藏高原地区进行经济赔偿并不能从根源上减少POPs</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跨境污染</a:t>
            </a:r>
            <a:r>
              <a:rPr lang="en-US" altLang="zh-CN" sz="2000" b="0" i="0" dirty="0">
                <a:solidFill>
                  <a:srgbClr val="000000"/>
                </a:solidFill>
                <a:latin typeface="微软雅黑" pitchFamily="34" charset="0"/>
                <a:ea typeface="微软雅黑" pitchFamily="34" charset="-122"/>
                <a:cs typeface="微软雅黑" pitchFamily="34" charset="-120"/>
              </a:rPr>
              <a:t>，没有解决污染问题，B错误；调整优化能源消费结构，减少化石燃料的使用</a:t>
            </a:r>
            <a:r>
              <a:rPr lang="en-US" altLang="zh-CN" sz="2000" b="0" i="0">
                <a:solidFill>
                  <a:srgbClr val="000000"/>
                </a:solidFill>
                <a:latin typeface="微软雅黑" pitchFamily="34" charset="0"/>
                <a:ea typeface="微软雅黑" pitchFamily="34" charset="-122"/>
                <a:cs typeface="微软雅黑" pitchFamily="34" charset="-120"/>
              </a:rPr>
              <a:t>，可以从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源头上减少</a:t>
            </a:r>
            <a:r>
              <a:rPr lang="en-US" altLang="zh-CN" sz="2000" b="0" i="0" dirty="0">
                <a:solidFill>
                  <a:srgbClr val="000000"/>
                </a:solidFill>
                <a:latin typeface="微软雅黑" pitchFamily="34" charset="0"/>
                <a:ea typeface="微软雅黑" pitchFamily="34" charset="-122"/>
                <a:cs typeface="微软雅黑" pitchFamily="34" charset="-120"/>
              </a:rPr>
              <a:t>POPs的排放，进而减轻青藏高原地区的POPs跨境污染，C正确</a:t>
            </a:r>
            <a:r>
              <a:rPr lang="en-US" altLang="zh-CN" sz="2000" b="0" i="0">
                <a:solidFill>
                  <a:srgbClr val="000000"/>
                </a:solidFill>
                <a:latin typeface="微软雅黑" pitchFamily="34" charset="0"/>
                <a:ea typeface="微软雅黑" pitchFamily="34" charset="-122"/>
                <a:cs typeface="微软雅黑" pitchFamily="34" charset="-120"/>
              </a:rPr>
              <a:t>；建设工程设施阻断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POPs</a:t>
            </a:r>
            <a:r>
              <a:rPr lang="en-US" altLang="zh-CN" sz="2000" b="0" i="0" dirty="0">
                <a:solidFill>
                  <a:srgbClr val="000000"/>
                </a:solidFill>
                <a:latin typeface="微软雅黑" pitchFamily="34" charset="0"/>
                <a:ea typeface="微软雅黑" pitchFamily="34" charset="-122"/>
                <a:cs typeface="微软雅黑" pitchFamily="34" charset="-120"/>
              </a:rPr>
              <a:t>的输出不现实，POPs是通过大气传输的，难以用工程设施阻断，D错误。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6_AS.51_2#789c99a40?vop=1&amp;pid=1254deb27&amp;color=0,0,0&amp;mp=1&amp;vtp=1&amp;bt=1&amp;bbb=1&amp;hb=1"/>
          <p:cNvSpPr/>
          <p:nvPr/>
        </p:nvSpPr>
        <p:spPr>
          <a:xfrm>
            <a:off x="722376" y="972000"/>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解答本题的关键在于从区域整体性的角度出发看待跨境污染转移事件</a:t>
            </a:r>
            <a:r>
              <a:rPr lang="en-US" altLang="zh-CN" sz="2000" b="0" i="0">
                <a:solidFill>
                  <a:srgbClr val="000000"/>
                </a:solidFill>
                <a:latin typeface="微软雅黑" pitchFamily="34" charset="0"/>
                <a:ea typeface="微软雅黑" pitchFamily="34" charset="-122"/>
                <a:cs typeface="微软雅黑" pitchFamily="34" charset="-120"/>
              </a:rPr>
              <a:t>。青藏高原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虽然自身的污染排放非常有限</a:t>
            </a:r>
            <a:r>
              <a:rPr lang="en-US" altLang="zh-CN" sz="2000" b="0" i="0" dirty="0">
                <a:solidFill>
                  <a:srgbClr val="000000"/>
                </a:solidFill>
                <a:latin typeface="微软雅黑" pitchFamily="34" charset="0"/>
                <a:ea typeface="微软雅黑" pitchFamily="34" charset="-122"/>
                <a:cs typeface="微软雅黑" pitchFamily="34" charset="-120"/>
              </a:rPr>
              <a:t>，但其周边多是人口聚集、污染物排放量大的国家和地区</a:t>
            </a:r>
            <a:r>
              <a:rPr lang="en-US" altLang="zh-CN" sz="2000" b="0" i="0">
                <a:solidFill>
                  <a:srgbClr val="000000"/>
                </a:solidFill>
                <a:latin typeface="微软雅黑" pitchFamily="34" charset="0"/>
                <a:ea typeface="微软雅黑" pitchFamily="34" charset="-122"/>
                <a:cs typeface="微软雅黑" pitchFamily="34" charset="-120"/>
              </a:rPr>
              <a:t>，这些国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家和地区排放的污染物随大气环流输送到青藏高原</a:t>
            </a:r>
            <a:r>
              <a:rPr lang="en-US" altLang="zh-CN" sz="2000" b="0" i="0" dirty="0">
                <a:solidFill>
                  <a:srgbClr val="000000"/>
                </a:solidFill>
                <a:latin typeface="微软雅黑" pitchFamily="34" charset="0"/>
                <a:ea typeface="微软雅黑" pitchFamily="34" charset="-122"/>
                <a:cs typeface="微软雅黑" pitchFamily="34" charset="-120"/>
              </a:rPr>
              <a:t>，因此</a:t>
            </a:r>
            <a:r>
              <a:rPr lang="en-US" altLang="zh-CN" sz="2000" b="0" i="0">
                <a:solidFill>
                  <a:srgbClr val="000000"/>
                </a:solidFill>
                <a:latin typeface="微软雅黑" pitchFamily="34" charset="0"/>
                <a:ea typeface="微软雅黑" pitchFamily="34" charset="-122"/>
                <a:cs typeface="微软雅黑" pitchFamily="34" charset="-120"/>
              </a:rPr>
              <a:t>，从区域尺度分析青藏高原污染物的空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间分布特征</a:t>
            </a:r>
            <a:r>
              <a:rPr lang="en-US" altLang="zh-CN" sz="2000" b="0" i="0" dirty="0">
                <a:solidFill>
                  <a:srgbClr val="000000"/>
                </a:solidFill>
                <a:latin typeface="微软雅黑" pitchFamily="34" charset="0"/>
                <a:ea typeface="微软雅黑" pitchFamily="34" charset="-122"/>
                <a:cs typeface="微软雅黑" pitchFamily="34" charset="-120"/>
              </a:rPr>
              <a:t>，探索不同气候环境要素与污染分布之间的关系，是研究污染物传输机制的重要基础。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C_3#b13f21c8a.fixed?pid=d854aef86&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b13f21c8a.fixed?pid=d854aef86&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Times New Roman" pitchFamily="34" charset="0"/>
                <a:ea typeface="SimHei" pitchFamily="34" charset="-122"/>
                <a:cs typeface="Times New Roman"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环境污染与国家安全</a:t>
            </a:r>
            <a:endParaRPr lang="en-US" altLang="zh-CN" sz="4400" dirty="0"/>
          </a:p>
        </p:txBody>
      </p:sp>
      <p:pic>
        <p:nvPicPr>
          <p:cNvPr id="4" name="C_3#b13f21c8a.fixed?pid=d854aef86&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b13f21c8a.fixed?pid=d854aef86&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M_4_BD.52_1#b9650d49f?pid=b13f21c8a&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[河南洛阳2025高二期中]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据统计</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近年来蒙古对我国沙尘天气的物质贡献率超过塔克拉玛干沙</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漠</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成为最主要沙源地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沙尘天气对我国华北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东北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朝鲜半岛</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甚至日本和太平洋海域均有显著</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影响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下图示意影响我国的沙尘主要入侵路径</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52_2#b9650d49f?pid=b13f21c8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306824" y="2406846"/>
            <a:ext cx="3584448" cy="242316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5_BD.53_1#4cbe346bd?pid=b9650d49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蒙古沙尘跨境传输会(</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BD.53_2#4cbe346bd.choices?pid=b9650d49f&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.显著减少南方酸雨危害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.降低近海的海洋生产力</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C.降低北方光伏发电效率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.加剧蒙古的土地荒漠化</a:t>
            </a:r>
            <a:endParaRPr lang="en-US" altLang="zh-CN" sz="2000" dirty="0"/>
          </a:p>
        </p:txBody>
      </p:sp>
      <p:sp>
        <p:nvSpPr>
          <p:cNvPr id="4" name="QC_5_AN.54_1#4cbe346bd.bracket?pid=b9650d49f&amp;color=0,0,0&amp;vpa=16&amp;vtp=1"/>
          <p:cNvSpPr/>
          <p:nvPr/>
        </p:nvSpPr>
        <p:spPr>
          <a:xfrm>
            <a:off x="3419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6_AS.4_1#3753f6e1a?vop=1&amp;pid=6ea3836f1&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本题考查突发环境事件的概念。突发环境事件指由自然或人为因素导致的</a:t>
            </a:r>
            <a:r>
              <a:rPr lang="en-US" altLang="zh-CN" sz="2000" b="0" i="0">
                <a:solidFill>
                  <a:srgbClr val="000000"/>
                </a:solidFill>
                <a:latin typeface="微软雅黑" pitchFamily="34" charset="0"/>
                <a:ea typeface="微软雅黑" pitchFamily="34" charset="-122"/>
                <a:cs typeface="微软雅黑" pitchFamily="34" charset="-120"/>
              </a:rPr>
              <a:t>、突然爆发并造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成严重影响的重大环境污染事件。火灾引起的大气污染和海洋运输过程中的原油泄漏都具有突发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a:t>
            </a:r>
            <a:r>
              <a:rPr lang="en-US" altLang="zh-CN" sz="2000" b="0" i="0" dirty="0">
                <a:solidFill>
                  <a:srgbClr val="000000"/>
                </a:solidFill>
                <a:latin typeface="微软雅黑" pitchFamily="34" charset="0"/>
                <a:ea typeface="微软雅黑" pitchFamily="34" charset="-122"/>
                <a:cs typeface="微软雅黑" pitchFamily="34" charset="-120"/>
              </a:rPr>
              <a:t>，属于突发环境事件，①②正确。爆炸引起的森林火灾不属于环境污染事件</a:t>
            </a:r>
            <a:r>
              <a:rPr lang="en-US" altLang="zh-CN" sz="2000" b="0" i="0">
                <a:solidFill>
                  <a:srgbClr val="000000"/>
                </a:solidFill>
                <a:latin typeface="微软雅黑" pitchFamily="34" charset="0"/>
                <a:ea typeface="微软雅黑" pitchFamily="34" charset="-122"/>
                <a:cs typeface="微软雅黑" pitchFamily="34" charset="-120"/>
              </a:rPr>
              <a:t>，故不属于突发环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境事件</a:t>
            </a:r>
            <a:r>
              <a:rPr lang="en-US" altLang="zh-CN" sz="2000" b="0" i="0" dirty="0">
                <a:solidFill>
                  <a:srgbClr val="000000"/>
                </a:solidFill>
                <a:latin typeface="微软雅黑" pitchFamily="34" charset="0"/>
                <a:ea typeface="微软雅黑" pitchFamily="34" charset="-122"/>
                <a:cs typeface="微软雅黑" pitchFamily="34" charset="-120"/>
              </a:rPr>
              <a:t>，③错误。全球变暖是一个较为漫长的过程，不具有突发性，故不属于突发环境事件</a:t>
            </a:r>
            <a:r>
              <a:rPr lang="en-US" altLang="zh-CN" sz="2000" b="0" i="0">
                <a:solidFill>
                  <a:srgbClr val="000000"/>
                </a:solidFill>
                <a:latin typeface="微软雅黑" pitchFamily="34" charset="0"/>
                <a:ea typeface="微软雅黑" pitchFamily="34" charset="-122"/>
                <a:cs typeface="微软雅黑" pitchFamily="34" charset="-120"/>
              </a:rPr>
              <a:t>，④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。综上，故选A。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5_AS.55_1#4cbe346bd?vop=1&amp;pid=b9650d49f&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本题考查污染物跨境转移对国家安全的影响</a:t>
            </a:r>
            <a:r>
              <a:rPr lang="en-US" altLang="zh-CN" sz="2000" b="0" i="0">
                <a:solidFill>
                  <a:srgbClr val="000000"/>
                </a:solidFill>
                <a:latin typeface="微软雅黑" pitchFamily="34" charset="0"/>
                <a:ea typeface="微软雅黑" pitchFamily="34" charset="-122"/>
                <a:cs typeface="微软雅黑" pitchFamily="34" charset="-120"/>
              </a:rPr>
              <a:t>。蒙古沙尘跨境传输主要是借助冬春季的西北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风</a:t>
            </a:r>
            <a:r>
              <a:rPr lang="en-US" altLang="zh-CN" sz="2000" b="0" i="0" dirty="0">
                <a:solidFill>
                  <a:srgbClr val="000000"/>
                </a:solidFill>
                <a:latin typeface="微软雅黑" pitchFamily="34" charset="0"/>
                <a:ea typeface="微软雅黑" pitchFamily="34" charset="-122"/>
                <a:cs typeface="微软雅黑" pitchFamily="34" charset="-120"/>
              </a:rPr>
              <a:t>，主要影响的是我国北方地区，对南方地区影响小，并不会显著减少南方酸雨危害，A</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沙尘挟带的某些矿物质可能为海洋浮游生物提供营养</a:t>
            </a:r>
            <a:r>
              <a:rPr lang="en-US" altLang="zh-CN" sz="2000" b="0" i="0" dirty="0">
                <a:solidFill>
                  <a:srgbClr val="000000"/>
                </a:solidFill>
                <a:latin typeface="微软雅黑" pitchFamily="34" charset="0"/>
                <a:ea typeface="微软雅黑" pitchFamily="34" charset="-122"/>
                <a:cs typeface="微软雅黑" pitchFamily="34" charset="-120"/>
              </a:rPr>
              <a:t>，促进海洋生产力提升，B错误</a:t>
            </a:r>
            <a:r>
              <a:rPr lang="en-US" altLang="zh-CN" sz="2000" b="0" i="0">
                <a:solidFill>
                  <a:srgbClr val="000000"/>
                </a:solidFill>
                <a:latin typeface="微软雅黑" pitchFamily="34" charset="0"/>
                <a:ea typeface="微软雅黑" pitchFamily="34" charset="-122"/>
                <a:cs typeface="微软雅黑" pitchFamily="34" charset="-120"/>
              </a:rPr>
              <a:t>；大气中沙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尘物质增多</a:t>
            </a:r>
            <a:r>
              <a:rPr lang="en-US" altLang="zh-CN" sz="2000" b="0" i="0" dirty="0">
                <a:solidFill>
                  <a:srgbClr val="000000"/>
                </a:solidFill>
                <a:latin typeface="微软雅黑" pitchFamily="34" charset="0"/>
                <a:ea typeface="微软雅黑" pitchFamily="34" charset="-122"/>
                <a:cs typeface="微软雅黑" pitchFamily="34" charset="-120"/>
              </a:rPr>
              <a:t>，大气透明度降低，对太阳辐射的削弱作用增强，</a:t>
            </a:r>
            <a:r>
              <a:rPr lang="en-US" altLang="zh-CN" sz="2000" b="0" i="0">
                <a:solidFill>
                  <a:srgbClr val="000000"/>
                </a:solidFill>
                <a:latin typeface="微软雅黑" pitchFamily="34" charset="0"/>
                <a:ea typeface="微软雅黑" pitchFamily="34" charset="-122"/>
                <a:cs typeface="微软雅黑" pitchFamily="34" charset="-120"/>
              </a:rPr>
              <a:t>同时沙尘颗粒也会覆盖光伏板表面，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阻碍光照吸收</a:t>
            </a:r>
            <a:r>
              <a:rPr lang="en-US" altLang="zh-CN" sz="2000" b="0" i="0" dirty="0">
                <a:solidFill>
                  <a:srgbClr val="000000"/>
                </a:solidFill>
                <a:latin typeface="微软雅黑" pitchFamily="34" charset="0"/>
                <a:ea typeface="微软雅黑" pitchFamily="34" charset="-122"/>
                <a:cs typeface="微软雅黑" pitchFamily="34" charset="-120"/>
              </a:rPr>
              <a:t>，降低北方光伏发电效率，C正确</a:t>
            </a:r>
            <a:r>
              <a:rPr lang="en-US" altLang="zh-CN" sz="2000" b="0" i="0">
                <a:solidFill>
                  <a:srgbClr val="000000"/>
                </a:solidFill>
                <a:latin typeface="微软雅黑" pitchFamily="34" charset="0"/>
                <a:ea typeface="微软雅黑" pitchFamily="34" charset="-122"/>
                <a:cs typeface="微软雅黑" pitchFamily="34" charset="-120"/>
              </a:rPr>
              <a:t>；蒙古沙尘跨境传输是其荒漠化加剧的表现和结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果</a:t>
            </a:r>
            <a:r>
              <a:rPr lang="en-US" altLang="zh-CN" sz="2000" b="0" i="0" dirty="0">
                <a:solidFill>
                  <a:srgbClr val="000000"/>
                </a:solidFill>
                <a:latin typeface="微软雅黑" pitchFamily="34" charset="0"/>
                <a:ea typeface="微软雅黑" pitchFamily="34" charset="-122"/>
                <a:cs typeface="微软雅黑" pitchFamily="34" charset="-120"/>
              </a:rPr>
              <a:t>，而非原因，D错误。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5_BD.56_1#300af623c?pid=b9650d49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2.减少蒙古沙尘对我国的影响，</a:t>
            </a:r>
            <a:r>
              <a:rPr lang="en-US" altLang="zh-CN" sz="2000" b="0" i="0">
                <a:solidFill>
                  <a:srgbClr val="000000"/>
                </a:solidFill>
                <a:latin typeface="微软雅黑" pitchFamily="34" charset="0"/>
                <a:ea typeface="微软雅黑" pitchFamily="34" charset="-122"/>
                <a:cs typeface="微软雅黑" pitchFamily="34" charset="-120"/>
              </a:rPr>
              <a:t>关键在于(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7_1#300af623c.bracket?pid=b9650d49f&amp;color=0,0,0&amp;vpa=17&amp;vtp=1"/>
          <p:cNvSpPr/>
          <p:nvPr/>
        </p:nvSpPr>
        <p:spPr>
          <a:xfrm>
            <a:off x="545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56_2#300af623c.choices?pid=b9650d49f&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.加强边境防护林网建设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.国际合作推进沙源地治理</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C.降低蒙古的畜牧业比重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.加强对强沙尘天气的监测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5_AS.58_1#300af623c?vop=1&amp;pid=b9650d49f&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本题考查跨国污染问题的应对措施。减少蒙古沙尘对我国的影响，</a:t>
            </a:r>
            <a:r>
              <a:rPr lang="en-US" altLang="zh-CN" sz="2000" b="0" i="0">
                <a:solidFill>
                  <a:srgbClr val="000000"/>
                </a:solidFill>
                <a:latin typeface="微软雅黑" pitchFamily="34" charset="0"/>
                <a:ea typeface="微软雅黑" pitchFamily="34" charset="-122"/>
                <a:cs typeface="微软雅黑" pitchFamily="34" charset="-120"/>
              </a:rPr>
              <a:t>关键在于减少沙尘来源，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即国际合作推进沙源地治理</a:t>
            </a:r>
            <a:r>
              <a:rPr lang="en-US" altLang="zh-CN" sz="2000" b="0" i="0" dirty="0">
                <a:solidFill>
                  <a:srgbClr val="000000"/>
                </a:solidFill>
                <a:latin typeface="微软雅黑" pitchFamily="34" charset="0"/>
                <a:ea typeface="微软雅黑" pitchFamily="34" charset="-122"/>
                <a:cs typeface="微软雅黑" pitchFamily="34" charset="-120"/>
              </a:rPr>
              <a:t>，B正确</a:t>
            </a:r>
            <a:r>
              <a:rPr lang="en-US" altLang="zh-CN" sz="2000" b="0" i="0">
                <a:solidFill>
                  <a:srgbClr val="000000"/>
                </a:solidFill>
                <a:latin typeface="微软雅黑" pitchFamily="34" charset="0"/>
                <a:ea typeface="微软雅黑" pitchFamily="34" charset="-122"/>
                <a:cs typeface="微软雅黑" pitchFamily="34" charset="-120"/>
              </a:rPr>
              <a:t>；加强边境防护林网建设能够在一定程度上减弱蒙古沙尘对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我国的影响</a:t>
            </a:r>
            <a:r>
              <a:rPr lang="en-US" altLang="zh-CN" sz="2000" b="0" i="0" dirty="0">
                <a:solidFill>
                  <a:srgbClr val="000000"/>
                </a:solidFill>
                <a:latin typeface="微软雅黑" pitchFamily="34" charset="0"/>
                <a:ea typeface="微软雅黑" pitchFamily="34" charset="-122"/>
                <a:cs typeface="微软雅黑" pitchFamily="34" charset="-120"/>
              </a:rPr>
              <a:t>，属于路径拦截，并不能从根本上减少其影响，A错误</a:t>
            </a:r>
            <a:r>
              <a:rPr lang="en-US" altLang="zh-CN" sz="2000" b="0" i="0">
                <a:solidFill>
                  <a:srgbClr val="000000"/>
                </a:solidFill>
                <a:latin typeface="微软雅黑" pitchFamily="34" charset="0"/>
                <a:ea typeface="微软雅黑" pitchFamily="34" charset="-122"/>
                <a:cs typeface="微软雅黑" pitchFamily="34" charset="-120"/>
              </a:rPr>
              <a:t>；降低蒙古畜牧业比重不利于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蒙古经济发展</a:t>
            </a:r>
            <a:r>
              <a:rPr lang="en-US" altLang="zh-CN" sz="2000" b="0" i="0" dirty="0">
                <a:solidFill>
                  <a:srgbClr val="000000"/>
                </a:solidFill>
                <a:latin typeface="微软雅黑" pitchFamily="34" charset="0"/>
                <a:ea typeface="微软雅黑" pitchFamily="34" charset="-122"/>
                <a:cs typeface="微软雅黑" pitchFamily="34" charset="-120"/>
              </a:rPr>
              <a:t>，也不符合实际情况，难以实现，C错误</a:t>
            </a:r>
            <a:r>
              <a:rPr lang="en-US" altLang="zh-CN" sz="2000" b="0" i="0">
                <a:solidFill>
                  <a:srgbClr val="000000"/>
                </a:solidFill>
                <a:latin typeface="微软雅黑" pitchFamily="34" charset="0"/>
                <a:ea typeface="微软雅黑" pitchFamily="34" charset="-122"/>
                <a:cs typeface="微软雅黑" pitchFamily="34" charset="-120"/>
              </a:rPr>
              <a:t>；加强对强沙尘天气的监测并不能有效减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少蒙古沙尘对我国的影响</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M_4_BD.59_1#ca632b647?pid=b13f21c8a&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[四川南充高级中学2024高二期末]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据中国城市环境卫生协会</a:t>
            </a:r>
            <a:r>
              <a:rPr lang="en-US" altLang="zh-CN" sz="2000" b="0" i="0" dirty="0">
                <a:solidFill>
                  <a:srgbClr val="000000"/>
                </a:solidFill>
                <a:latin typeface="Times New Roman" pitchFamily="34" charset="0"/>
                <a:ea typeface="KaiTi" pitchFamily="34" charset="-122"/>
                <a:cs typeface="Times New Roman" pitchFamily="34" charset="-120"/>
              </a:rPr>
              <a:t>2014</a:t>
            </a:r>
            <a:r>
              <a:rPr lang="en-US" altLang="zh-CN" sz="2000" b="0" i="0" dirty="0">
                <a:solidFill>
                  <a:srgbClr val="000000"/>
                </a:solidFill>
                <a:latin typeface="微软雅黑" pitchFamily="34" charset="0"/>
                <a:ea typeface="楷体" pitchFamily="34" charset="-122"/>
                <a:cs typeface="微软雅黑" pitchFamily="34" charset="-120"/>
              </a:rPr>
              <a:t>年统计</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我国每年产生近</a:t>
            </a:r>
            <a:r>
              <a:rPr lang="en-US" altLang="zh-CN" sz="2000" b="0" i="0">
                <a:solidFill>
                  <a:srgbClr val="000000"/>
                </a:solidFill>
                <a:latin typeface="Times New Roman" pitchFamily="34" charset="0"/>
                <a:ea typeface="KaiTi" pitchFamily="34" charset="-122"/>
                <a:cs typeface="Times New Roman" pitchFamily="34" charset="-120"/>
              </a:rPr>
              <a:t>10</a:t>
            </a:r>
            <a:r>
              <a:rPr lang="en-US" altLang="zh-CN" sz="2000" b="0" i="0">
                <a:solidFill>
                  <a:srgbClr val="000000"/>
                </a:solidFill>
                <a:latin typeface="微软雅黑" pitchFamily="34" charset="0"/>
                <a:ea typeface="楷体" pitchFamily="34" charset="-122"/>
                <a:cs typeface="微软雅黑" pitchFamily="34" charset="-120"/>
              </a:rPr>
              <a:t>亿</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吨垃圾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垃圾围城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给我国敲响了警钟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我国曾经是全球主要垃圾进口国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每年接收全球</a:t>
            </a:r>
            <a:r>
              <a:rPr lang="en-US" altLang="zh-CN" sz="2000" b="0" i="0" dirty="0">
                <a:solidFill>
                  <a:srgbClr val="000000"/>
                </a:solidFill>
                <a:latin typeface="Times New Roman" pitchFamily="34" charset="0"/>
                <a:ea typeface="KaiTi" pitchFamily="34" charset="-122"/>
                <a:cs typeface="Times New Roman" pitchFamily="34" charset="-120"/>
              </a:rPr>
              <a:t>56</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垃圾</a:t>
            </a:r>
            <a:r>
              <a:rPr lang="en-US" altLang="zh-CN" sz="2000" b="0" i="0" dirty="0">
                <a:solidFill>
                  <a:srgbClr val="000000"/>
                </a:solidFill>
                <a:latin typeface="Times New Roman" pitchFamily="34" charset="0"/>
                <a:ea typeface="KaiTi" pitchFamily="34" charset="-122"/>
                <a:cs typeface="Times New Roman" pitchFamily="34" charset="-120"/>
              </a:rPr>
              <a:t>。2018</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我国开始禁止进口废塑料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未经分拣废纸</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废纺织原料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钒渣等</a:t>
            </a:r>
            <a:r>
              <a:rPr lang="en-US" altLang="zh-CN" sz="2000" b="0" i="0">
                <a:solidFill>
                  <a:srgbClr val="000000"/>
                </a:solidFill>
                <a:latin typeface="Times New Roman" pitchFamily="34" charset="0"/>
                <a:ea typeface="KaiTi" pitchFamily="34" charset="-122"/>
                <a:cs typeface="Times New Roman" pitchFamily="34" charset="-120"/>
              </a:rPr>
              <a:t>24</a:t>
            </a:r>
            <a:r>
              <a:rPr lang="en-US" altLang="zh-CN" sz="2000" b="0" i="0">
                <a:solidFill>
                  <a:srgbClr val="000000"/>
                </a:solidFill>
                <a:latin typeface="微软雅黑" pitchFamily="34" charset="0"/>
                <a:ea typeface="楷体" pitchFamily="34" charset="-122"/>
                <a:cs typeface="微软雅黑" pitchFamily="34" charset="-120"/>
              </a:rPr>
              <a:t>种固体</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废弃物</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60_1#afe7900ba?pid=ca632b647&amp;color=0,0,0&amp;vtp=1&amp;bbb=1"/>
          <p:cNvSpPr/>
          <p:nvPr/>
        </p:nvSpPr>
        <p:spPr>
          <a:xfrm>
            <a:off x="722376" y="27836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3.“洋垃圾”</a:t>
            </a:r>
            <a:r>
              <a:rPr lang="en-US" altLang="zh-CN" sz="2000" b="0" i="0">
                <a:solidFill>
                  <a:srgbClr val="000000"/>
                </a:solidFill>
                <a:latin typeface="微软雅黑" pitchFamily="34" charset="0"/>
                <a:ea typeface="微软雅黑" pitchFamily="34" charset="-122"/>
                <a:cs typeface="微软雅黑" pitchFamily="34" charset="-120"/>
              </a:rPr>
              <a:t>给自然环境和人们生产生活带来的危害有(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61_1#afe7900ba.bracket?pid=ca632b647&amp;color=0,0,0&amp;vpa=18&amp;vtp=1"/>
          <p:cNvSpPr/>
          <p:nvPr/>
        </p:nvSpPr>
        <p:spPr>
          <a:xfrm>
            <a:off x="6947726" y="278365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60_2#afe7900ba?pid=ca632b647&amp;color=0,0,0&amp;vtp=1&amp;bbb=1"/>
          <p:cNvSpPr/>
          <p:nvPr/>
        </p:nvSpPr>
        <p:spPr>
          <a:xfrm>
            <a:off x="722376" y="3246443"/>
            <a:ext cx="10753344" cy="843153"/>
          </a:xfrm>
          <a:prstGeom prst="rect">
            <a:avLst/>
          </a:prstGeom>
          <a:noFill/>
          <a:ln/>
        </p:spPr>
        <p:txBody>
          <a:bodyPr wrap="none" lIns="0" tIns="0" rIns="0" bIns="0" rtlCol="0" anchor="t"/>
          <a:lstStyle/>
          <a:p>
            <a:pPr latinLnBrk="1">
              <a:lnSpc>
                <a:spcPts val="3600"/>
              </a:lnSpc>
              <a:tabLst>
                <a:tab pos="6474557" algn="l"/>
              </a:tabLst>
            </a:pPr>
            <a:r>
              <a:rPr lang="en-US" altLang="zh-CN" sz="2000" b="0" i="0" dirty="0">
                <a:solidFill>
                  <a:srgbClr val="000000"/>
                </a:solidFill>
                <a:latin typeface="微软雅黑" pitchFamily="34" charset="0"/>
                <a:ea typeface="微软雅黑" pitchFamily="34" charset="-122"/>
                <a:cs typeface="微软雅黑" pitchFamily="34" charset="-120"/>
              </a:rPr>
              <a:t>①占用土地</a:t>
            </a:r>
            <a:r>
              <a:rPr lang="en-US" altLang="zh-CN" sz="2000" b="0" i="0">
                <a:solidFill>
                  <a:srgbClr val="000000"/>
                </a:solidFill>
                <a:latin typeface="微软雅黑" pitchFamily="34" charset="0"/>
                <a:ea typeface="微软雅黑" pitchFamily="34" charset="-122"/>
                <a:cs typeface="微软雅黑" pitchFamily="34" charset="-120"/>
              </a:rPr>
              <a:t>，破坏耕地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加工复杂</a:t>
            </a:r>
            <a:r>
              <a:rPr lang="en-US" altLang="zh-CN" sz="2000" b="0" i="0">
                <a:solidFill>
                  <a:srgbClr val="000000"/>
                </a:solidFill>
                <a:latin typeface="微软雅黑" pitchFamily="34" charset="0"/>
                <a:ea typeface="微软雅黑" pitchFamily="34" charset="-122"/>
                <a:cs typeface="微软雅黑" pitchFamily="34" charset="-120"/>
              </a:rPr>
              <a:t>，造成生态破坏</a:t>
            </a:r>
            <a:endParaRPr lang="en-US" altLang="zh-CN" sz="2000" dirty="0"/>
          </a:p>
          <a:p>
            <a:pPr latinLnBrk="1">
              <a:lnSpc>
                <a:spcPts val="3400"/>
              </a:lnSpc>
              <a:tabLst>
                <a:tab pos="6474557" algn="l"/>
              </a:tabLst>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污染环境，影响农作物生长</a:t>
            </a:r>
            <a:r>
              <a:rPr lang="en-US" altLang="zh-CN" sz="2000" b="0" i="0">
                <a:solidFill>
                  <a:srgbClr val="000000"/>
                </a:solidFill>
                <a:latin typeface="微软雅黑" pitchFamily="34" charset="0"/>
                <a:ea typeface="微软雅黑" pitchFamily="34" charset="-122"/>
                <a:cs typeface="微软雅黑" pitchFamily="34" charset="-120"/>
              </a:rPr>
              <a:t>，危害人体健康</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堆积如山</a:t>
            </a:r>
            <a:r>
              <a:rPr lang="en-US" altLang="zh-CN" sz="2000" b="0" i="0">
                <a:solidFill>
                  <a:srgbClr val="000000"/>
                </a:solidFill>
                <a:latin typeface="微软雅黑" pitchFamily="34" charset="0"/>
                <a:ea typeface="微软雅黑" pitchFamily="34" charset="-122"/>
                <a:cs typeface="微软雅黑" pitchFamily="34" charset="-120"/>
              </a:rPr>
              <a:t>，引发沙尘暴</a:t>
            </a:r>
            <a:endParaRPr lang="en-US" altLang="zh-CN" sz="2000" dirty="0"/>
          </a:p>
        </p:txBody>
      </p:sp>
      <p:sp>
        <p:nvSpPr>
          <p:cNvPr id="6" name="QC_5_BD.60_3#afe7900ba.choices?pid=ca632b647&amp;color=0,0,0&amp;vtp=1&amp;bbb=1"/>
          <p:cNvSpPr/>
          <p:nvPr/>
        </p:nvSpPr>
        <p:spPr>
          <a:xfrm>
            <a:off x="722376" y="414890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5_AS.62_1#afe7900ba?vop=1&amp;pid=ca632b647&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本题考查跨国污染问题的危害。“洋垃圾”的堆放会占用大量土地,尤其是耕地</a:t>
            </a:r>
            <a:r>
              <a:rPr lang="en-US" altLang="zh-CN" sz="2000" b="0" i="0">
                <a:solidFill>
                  <a:srgbClr val="000000"/>
                </a:solidFill>
                <a:latin typeface="微软雅黑" pitchFamily="34" charset="0"/>
                <a:ea typeface="微软雅黑" pitchFamily="34" charset="-122"/>
                <a:cs typeface="微软雅黑" pitchFamily="34" charset="-120"/>
              </a:rPr>
              <a:t>，对耕地造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成破坏</a:t>
            </a:r>
            <a:r>
              <a:rPr lang="en-US" altLang="zh-CN" sz="2000" b="0" i="0" dirty="0">
                <a:solidFill>
                  <a:srgbClr val="000000"/>
                </a:solidFill>
                <a:latin typeface="微软雅黑" pitchFamily="34" charset="0"/>
                <a:ea typeface="微软雅黑" pitchFamily="34" charset="-122"/>
                <a:cs typeface="微软雅黑" pitchFamily="34" charset="-120"/>
              </a:rPr>
              <a:t>，①正确；在加工过程中,会造成严重的环境污染,但对生态环境的破坏较小，②</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洋垃圾”对环境的污染，直接影响农作物的生长,危害人体健康，③正确</a:t>
            </a:r>
            <a:r>
              <a:rPr lang="en-US" altLang="zh-CN" sz="2000" b="0" i="0">
                <a:solidFill>
                  <a:srgbClr val="000000"/>
                </a:solidFill>
                <a:latin typeface="微软雅黑" pitchFamily="34" charset="0"/>
                <a:ea typeface="微软雅黑" pitchFamily="34" charset="-122"/>
                <a:cs typeface="微软雅黑" pitchFamily="34" charset="-120"/>
              </a:rPr>
              <a:t>；沙尘暴与堆积如山的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洋垃圾”关系不大，④错误。故选C。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5_BD.63_1#b0b6dbbc1?pid=ca632b64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4.解决“垃圾围城”</a:t>
            </a:r>
            <a:r>
              <a:rPr lang="en-US" altLang="zh-CN" sz="2000" b="0" i="0">
                <a:solidFill>
                  <a:srgbClr val="000000"/>
                </a:solidFill>
                <a:latin typeface="微软雅黑" pitchFamily="34" charset="0"/>
                <a:ea typeface="微软雅黑" pitchFamily="34" charset="-122"/>
                <a:cs typeface="微软雅黑" pitchFamily="34" charset="-120"/>
              </a:rPr>
              <a:t>这一问题的主要途径有(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4_1#b0b6dbbc1.bracket?pid=ca632b647&amp;color=0,0,0&amp;vpa=19&amp;vtp=1"/>
          <p:cNvSpPr/>
          <p:nvPr/>
        </p:nvSpPr>
        <p:spPr>
          <a:xfrm>
            <a:off x="5705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63_2#b0b6dbbc1?pid=ca632b647&amp;color=0,0,0&amp;vtp=1&amp;bbb=1&amp;hb=1"/>
          <p:cNvSpPr/>
          <p:nvPr/>
        </p:nvSpPr>
        <p:spPr>
          <a:xfrm>
            <a:off x="722376" y="1436497"/>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①集中焚烧，就地掩埋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②对垃圾资源化利用和无害化处理</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③节约资源，清洁生产</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④禁止丢弃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生产与生活垃圾</a:t>
            </a:r>
            <a:endParaRPr lang="en-US" altLang="zh-CN" sz="2000" dirty="0"/>
          </a:p>
        </p:txBody>
      </p:sp>
      <p:sp>
        <p:nvSpPr>
          <p:cNvPr id="5" name="QC_5_BD.63_3#b0b6dbbc1.choices?pid=ca632b647&amp;color=0,0,0&amp;vtp=1&amp;bbb=1"/>
          <p:cNvSpPr/>
          <p:nvPr/>
        </p:nvSpPr>
        <p:spPr>
          <a:xfrm>
            <a:off x="722376" y="2348484"/>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5_AS.65_1#b0b6dbbc1?vop=1&amp;pid=ca632b647&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本题考查环境污染问题的解决措施。集中焚烧和就地掩埋会造成严重的大气污染</a:t>
            </a:r>
            <a:r>
              <a:rPr lang="en-US" altLang="zh-CN" sz="2000" b="0" i="0">
                <a:solidFill>
                  <a:srgbClr val="000000"/>
                </a:solidFill>
                <a:latin typeface="微软雅黑" pitchFamily="34" charset="0"/>
                <a:ea typeface="微软雅黑" pitchFamily="34" charset="-122"/>
                <a:cs typeface="微软雅黑" pitchFamily="34" charset="-120"/>
              </a:rPr>
              <a:t>、水污染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和土壤污染</a:t>
            </a:r>
            <a:r>
              <a:rPr lang="en-US" altLang="zh-CN" sz="2000" b="0" i="0" dirty="0">
                <a:solidFill>
                  <a:srgbClr val="000000"/>
                </a:solidFill>
                <a:latin typeface="微软雅黑" pitchFamily="34" charset="0"/>
                <a:ea typeface="微软雅黑" pitchFamily="34" charset="-122"/>
                <a:cs typeface="微软雅黑" pitchFamily="34" charset="-120"/>
              </a:rPr>
              <a:t>，①错误；解决“垃圾围城”这一问题的关键，一是通过清洁生产和节约资源</a:t>
            </a:r>
            <a:r>
              <a:rPr lang="en-US" altLang="zh-CN" sz="2000" b="0" i="0">
                <a:solidFill>
                  <a:srgbClr val="000000"/>
                </a:solidFill>
                <a:latin typeface="微软雅黑" pitchFamily="34" charset="0"/>
                <a:ea typeface="微软雅黑" pitchFamily="34" charset="-122"/>
                <a:cs typeface="微软雅黑" pitchFamily="34" charset="-120"/>
              </a:rPr>
              <a:t>,减少垃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圾产生</a:t>
            </a:r>
            <a:r>
              <a:rPr lang="en-US" altLang="zh-CN" sz="2000" b="0" i="0" dirty="0">
                <a:solidFill>
                  <a:srgbClr val="000000"/>
                </a:solidFill>
                <a:latin typeface="微软雅黑" pitchFamily="34" charset="0"/>
                <a:ea typeface="微软雅黑" pitchFamily="34" charset="-122"/>
                <a:cs typeface="微软雅黑" pitchFamily="34" charset="-120"/>
              </a:rPr>
              <a:t>，二是对垃圾进行资源化利用和无害化处理，②③正确；</a:t>
            </a:r>
            <a:r>
              <a:rPr lang="en-US" altLang="zh-CN" sz="2000" b="0" i="0">
                <a:solidFill>
                  <a:srgbClr val="000000"/>
                </a:solidFill>
                <a:latin typeface="微软雅黑" pitchFamily="34" charset="0"/>
                <a:ea typeface="微软雅黑" pitchFamily="34" charset="-122"/>
                <a:cs typeface="微软雅黑" pitchFamily="34" charset="-120"/>
              </a:rPr>
              <a:t>禁止丢弃生产与生活垃圾不现实，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错误。综上，故选B。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C_5_BD.66_1#286764848?pid=ca632b64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我国广大农村可推广的垃圾处理方法是(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7_1#286764848.bracket?pid=ca632b647&amp;color=0,0,0&amp;vpa=20&amp;vtp=1"/>
          <p:cNvSpPr/>
          <p:nvPr/>
        </p:nvSpPr>
        <p:spPr>
          <a:xfrm>
            <a:off x="5451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66_2#286764848.choices?pid=ca632b647&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A.堆肥法</a:t>
            </a:r>
            <a:r>
              <a:rPr lang="en-US" altLang="zh-CN" sz="2000" b="0" i="0">
                <a:solidFill>
                  <a:srgbClr val="000000"/>
                </a:solidFill>
                <a:latin typeface="微软雅黑" pitchFamily="34" charset="0"/>
                <a:ea typeface="微软雅黑" pitchFamily="34" charset="-122"/>
                <a:cs typeface="微软雅黑" pitchFamily="34" charset="-120"/>
              </a:rPr>
              <a:t>、沼气法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.沼气法</a:t>
            </a:r>
            <a:r>
              <a:rPr lang="en-US" altLang="zh-CN" sz="2000" b="0" i="0">
                <a:solidFill>
                  <a:srgbClr val="000000"/>
                </a:solidFill>
                <a:latin typeface="微软雅黑" pitchFamily="34" charset="0"/>
                <a:ea typeface="微软雅黑" pitchFamily="34" charset="-122"/>
                <a:cs typeface="微软雅黑" pitchFamily="34" charset="-120"/>
              </a:rPr>
              <a:t>、高温法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.干燥法</a:t>
            </a:r>
            <a:r>
              <a:rPr lang="en-US" altLang="zh-CN" sz="2000" b="0" i="0">
                <a:solidFill>
                  <a:srgbClr val="000000"/>
                </a:solidFill>
                <a:latin typeface="微软雅黑" pitchFamily="34" charset="0"/>
                <a:ea typeface="微软雅黑" pitchFamily="34" charset="-122"/>
                <a:cs typeface="微软雅黑" pitchFamily="34" charset="-120"/>
              </a:rPr>
              <a:t>、分类法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.高温法、灭菌法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C_5_AS.68_1#286764848?vop=1&amp;pid=ca632b647&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本题考查环境污染问题的解决措施。农村的垃圾主要是粪便、秸秆、杂草、厨余垃圾等</a:t>
            </a:r>
            <a:r>
              <a:rPr lang="en-US" altLang="zh-CN" sz="2000" b="0" i="0">
                <a:solidFill>
                  <a:srgbClr val="000000"/>
                </a:solidFill>
                <a:latin typeface="微软雅黑" pitchFamily="34" charset="0"/>
                <a:ea typeface="微软雅黑" pitchFamily="34" charset="-122"/>
                <a:cs typeface="微软雅黑" pitchFamily="34" charset="-120"/>
              </a:rPr>
              <a:t>,这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些垃圾通过堆肥法</a:t>
            </a:r>
            <a:r>
              <a:rPr lang="en-US" altLang="zh-CN" sz="2000" b="0" i="0" dirty="0">
                <a:solidFill>
                  <a:srgbClr val="000000"/>
                </a:solidFill>
                <a:latin typeface="微软雅黑" pitchFamily="34" charset="0"/>
                <a:ea typeface="微软雅黑" pitchFamily="34" charset="-122"/>
                <a:cs typeface="微软雅黑" pitchFamily="34" charset="-120"/>
              </a:rPr>
              <a:t>,可以成为农田的有机肥料,这些垃圾也是制造沼气的原料，</a:t>
            </a:r>
            <a:r>
              <a:rPr lang="en-US" altLang="zh-CN" sz="2000" b="0" i="0">
                <a:solidFill>
                  <a:srgbClr val="000000"/>
                </a:solidFill>
                <a:latin typeface="微软雅黑" pitchFamily="34" charset="0"/>
                <a:ea typeface="微软雅黑" pitchFamily="34" charset="-122"/>
                <a:cs typeface="微软雅黑" pitchFamily="34" charset="-120"/>
              </a:rPr>
              <a:t>实行资源化利用后，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沼液</a:t>
            </a:r>
            <a:r>
              <a:rPr lang="en-US" altLang="zh-CN" sz="2000" b="0" i="0" dirty="0">
                <a:solidFill>
                  <a:srgbClr val="000000"/>
                </a:solidFill>
                <a:latin typeface="微软雅黑" pitchFamily="34" charset="0"/>
                <a:ea typeface="微软雅黑" pitchFamily="34" charset="-122"/>
                <a:cs typeface="微软雅黑" pitchFamily="34" charset="-120"/>
              </a:rPr>
              <a:t>、沼渣还可作肥料，A正确；干燥法、高温法</a:t>
            </a:r>
            <a:r>
              <a:rPr lang="en-US" altLang="zh-CN" sz="2000" b="0" i="0">
                <a:solidFill>
                  <a:srgbClr val="000000"/>
                </a:solidFill>
                <a:latin typeface="微软雅黑" pitchFamily="34" charset="0"/>
                <a:ea typeface="微软雅黑" pitchFamily="34" charset="-122"/>
                <a:cs typeface="微软雅黑" pitchFamily="34" charset="-120"/>
              </a:rPr>
              <a:t>、灭菌法等处理方法对处理设备及处理技术要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求较高</a:t>
            </a:r>
            <a:r>
              <a:rPr lang="en-US" altLang="zh-CN" sz="2000" b="0" i="0" dirty="0">
                <a:solidFill>
                  <a:srgbClr val="000000"/>
                </a:solidFill>
                <a:latin typeface="微软雅黑" pitchFamily="34" charset="0"/>
                <a:ea typeface="微软雅黑" pitchFamily="34" charset="-122"/>
                <a:cs typeface="微软雅黑" pitchFamily="34" charset="-120"/>
              </a:rPr>
              <a:t>，在我国农村推广难度较大，B、C、D错误。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C_5_AS.68_2#286764848?vop=1&amp;pid=ca632b647&amp;color=0,0,0&amp;mp=1&amp;vtp=1&amp;bt=1&amp;bbb=1"/>
          <p:cNvSpPr/>
          <p:nvPr/>
        </p:nvSpPr>
        <p:spPr>
          <a:xfrm>
            <a:off x="722376" y="972000"/>
            <a:ext cx="10753344" cy="36756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垃圾处理方法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1）回收垃圾中的有用成分，实现垃圾的减量化和资源化：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直接回收利用，如啤酒瓶等玻璃容器；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循环利用，如废纸、废塑料等。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2）综合利用：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将垃圾中的有机物质进行垃圾堆肥、制沼气，无机物质生产建筑材料；</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垃圾中的可燃性物质用来发电。</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3）剩余的垃圾进行填埋。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BD.5_1#6693ee7ca?pid=6ea3836f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突发环境事件的特点有(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_1#6693ee7ca.bracket?pid=6ea3836f1&amp;color=0,0,0&amp;vpa=2&amp;vtp=1"/>
          <p:cNvSpPr/>
          <p:nvPr/>
        </p:nvSpPr>
        <p:spPr>
          <a:xfrm>
            <a:off x="3673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5_2#6693ee7ca?pid=6ea3836f1&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71257" algn="l"/>
              </a:tabLst>
            </a:pPr>
            <a:r>
              <a:rPr lang="en-US" altLang="zh-CN" sz="2000" b="0" i="0">
                <a:solidFill>
                  <a:srgbClr val="000000"/>
                </a:solidFill>
                <a:latin typeface="微软雅黑" pitchFamily="34" charset="0"/>
                <a:ea typeface="微软雅黑" pitchFamily="34" charset="-122"/>
                <a:cs typeface="微软雅黑" pitchFamily="34" charset="-120"/>
              </a:rPr>
              <a:t>①成因与形式的单一性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②危害的广泛性和严重性</a:t>
            </a:r>
            <a:endParaRPr lang="en-US" altLang="zh-CN" sz="2000" dirty="0"/>
          </a:p>
          <a:p>
            <a:pPr latinLnBrk="1">
              <a:lnSpc>
                <a:spcPts val="3400"/>
              </a:lnSpc>
              <a:tabLst>
                <a:tab pos="5471257" algn="l"/>
              </a:tabLst>
            </a:pPr>
            <a:r>
              <a:rPr lang="en-US" altLang="zh-CN" sz="2000" b="0" i="0">
                <a:solidFill>
                  <a:srgbClr val="000000"/>
                </a:solidFill>
                <a:latin typeface="微软雅黑" pitchFamily="34" charset="0"/>
                <a:ea typeface="微软雅黑" pitchFamily="34" charset="-122"/>
                <a:cs typeface="微软雅黑" pitchFamily="34" charset="-120"/>
              </a:rPr>
              <a:t>③发生的随机性和瞬时性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④影响波及全球</a:t>
            </a:r>
            <a:endParaRPr lang="en-US" altLang="zh-CN" sz="2000" dirty="0"/>
          </a:p>
        </p:txBody>
      </p:sp>
      <p:sp>
        <p:nvSpPr>
          <p:cNvPr id="5" name="QC_6_BD.5_3#6693ee7ca.choices?pid=6ea3836f1&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pic>
        <p:nvPicPr>
          <p:cNvPr id="2" name="QM_4_BD.69_1#76dfda157?htil=3&amp;pid=b13f21c8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89867" y="1026864"/>
            <a:ext cx="3255264" cy="42519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69_2#76dfda157?htil=3&amp;pid=b13f21c8a&amp;color=0,0,0&amp;vtp=1&amp;bt=1&amp;bbb=1&amp;hb=1"/>
          <p:cNvSpPr/>
          <p:nvPr/>
        </p:nvSpPr>
        <p:spPr>
          <a:xfrm>
            <a:off x="722376" y="972000"/>
            <a:ext cx="7370064"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[北京朝阳区2025高二期中]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某年</a:t>
            </a:r>
            <a:r>
              <a:rPr lang="en-US" altLang="zh-CN" sz="2000" b="0" i="0" dirty="0">
                <a:solidFill>
                  <a:srgbClr val="000000"/>
                </a:solidFill>
                <a:latin typeface="Times New Roman" pitchFamily="34" charset="0"/>
                <a:ea typeface="KaiTi" pitchFamily="34" charset="-122"/>
                <a:cs typeface="Times New Roman"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受位于吉林省吉林市的一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家化工企业爆炸事故影响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松花江形成长达</a:t>
            </a:r>
            <a:r>
              <a:rPr lang="en-US" altLang="zh-CN" sz="2000" b="0" i="0" dirty="0">
                <a:solidFill>
                  <a:srgbClr val="000000"/>
                </a:solidFill>
                <a:latin typeface="Times New Roman" pitchFamily="34" charset="0"/>
                <a:ea typeface="KaiTi" pitchFamily="34" charset="-122"/>
                <a:cs typeface="Times New Roman" pitchFamily="34" charset="-120"/>
              </a:rPr>
              <a:t>80</a:t>
            </a:r>
            <a:r>
              <a:rPr lang="en-US" altLang="zh-CN" sz="2000" b="0" i="0" dirty="0">
                <a:solidFill>
                  <a:srgbClr val="000000"/>
                </a:solidFill>
                <a:latin typeface="微软雅黑" pitchFamily="34" charset="0"/>
                <a:ea typeface="楷体" pitchFamily="34" charset="-122"/>
                <a:cs typeface="微软雅黑" pitchFamily="34" charset="-120"/>
              </a:rPr>
              <a:t>千米的污染带</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引发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流域重大水污染事件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吉林省</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黑龙江省人民政府启动了突发环境</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事件应急预案</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采取措施确保群众饮水安全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位于下游的俄罗斯也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采取了相应措施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我国与俄罗斯通过合作成功化解了此次危机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图为松花江流域示意图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Tree>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C_5_BD.70_1#a72132ac6?pid=76dfda15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6.污水流经哈尔滨市之后，松花江的污染程度有所减轻，</a:t>
            </a:r>
            <a:r>
              <a:rPr lang="en-US" altLang="zh-CN" sz="2000" b="0" i="0">
                <a:solidFill>
                  <a:srgbClr val="000000"/>
                </a:solidFill>
                <a:latin typeface="微软雅黑" pitchFamily="34" charset="0"/>
                <a:ea typeface="微软雅黑" pitchFamily="34" charset="-122"/>
                <a:cs typeface="微软雅黑" pitchFamily="34" charset="-120"/>
              </a:rPr>
              <a:t>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BD.70_2#a72132ac6.choices?pid=76dfda157&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A.气温越来越低</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.河流流速越来越快</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.河流水量增大，稀释作用增强</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.植被越来越茂密</a:t>
            </a:r>
            <a:endParaRPr lang="en-US" altLang="zh-CN" sz="2000" dirty="0"/>
          </a:p>
        </p:txBody>
      </p:sp>
      <p:sp>
        <p:nvSpPr>
          <p:cNvPr id="4" name="QC_5_AN.71_1#a72132ac6.bracket?pid=76dfda157&amp;color=0,0,0&amp;vpa=21&amp;vtp=1"/>
          <p:cNvSpPr/>
          <p:nvPr/>
        </p:nvSpPr>
        <p:spPr>
          <a:xfrm>
            <a:off x="7991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C_5_AS.72_1#a72132ac6?vop=1&amp;pid=76dfda157&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本题考查环境问题的影响因素。读图可知，</a:t>
            </a:r>
            <a:r>
              <a:rPr lang="en-US" altLang="zh-CN" sz="2000" b="0" i="0">
                <a:solidFill>
                  <a:srgbClr val="000000"/>
                </a:solidFill>
                <a:latin typeface="微软雅黑" pitchFamily="34" charset="0"/>
                <a:ea typeface="微软雅黑" pitchFamily="34" charset="-122"/>
                <a:cs typeface="微软雅黑" pitchFamily="34" charset="-120"/>
              </a:rPr>
              <a:t>松花江流经哈尔滨市之后有较多的支流汇入，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河流水量增大</a:t>
            </a:r>
            <a:r>
              <a:rPr lang="en-US" altLang="zh-CN" sz="2000" b="0" i="0" dirty="0">
                <a:solidFill>
                  <a:srgbClr val="000000"/>
                </a:solidFill>
                <a:latin typeface="微软雅黑" pitchFamily="34" charset="0"/>
                <a:ea typeface="微软雅黑" pitchFamily="34" charset="-122"/>
                <a:cs typeface="微软雅黑" pitchFamily="34" charset="-120"/>
              </a:rPr>
              <a:t>，对污水的稀释作用较强，所以松花江污染程度有所减轻，C正确</a:t>
            </a:r>
            <a:r>
              <a:rPr lang="en-US" altLang="zh-CN" sz="2000" b="0" i="0">
                <a:solidFill>
                  <a:srgbClr val="000000"/>
                </a:solidFill>
                <a:latin typeface="微软雅黑" pitchFamily="34" charset="0"/>
                <a:ea typeface="微软雅黑" pitchFamily="34" charset="-122"/>
                <a:cs typeface="微软雅黑" pitchFamily="34" charset="-120"/>
              </a:rPr>
              <a:t>。气温越来越低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不利于河流污染程度减轻</a:t>
            </a:r>
            <a:r>
              <a:rPr lang="en-US" altLang="zh-CN" sz="2000" b="0" i="0" dirty="0">
                <a:solidFill>
                  <a:srgbClr val="000000"/>
                </a:solidFill>
                <a:latin typeface="微软雅黑" pitchFamily="34" charset="0"/>
                <a:ea typeface="微软雅黑" pitchFamily="34" charset="-122"/>
                <a:cs typeface="微软雅黑" pitchFamily="34" charset="-120"/>
              </a:rPr>
              <a:t>，A错误。地势差异不大，且越往下游流速越慢</a:t>
            </a:r>
            <a:r>
              <a:rPr lang="en-US" altLang="zh-CN" sz="2000" b="0" i="0">
                <a:solidFill>
                  <a:srgbClr val="000000"/>
                </a:solidFill>
                <a:latin typeface="微软雅黑" pitchFamily="34" charset="0"/>
                <a:ea typeface="微软雅黑" pitchFamily="34" charset="-122"/>
                <a:cs typeface="微软雅黑" pitchFamily="34" charset="-120"/>
              </a:rPr>
              <a:t>，不利于河流污染程度</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减轻</a:t>
            </a:r>
            <a:r>
              <a:rPr lang="en-US" altLang="zh-CN" sz="2000" b="0" i="0" dirty="0">
                <a:solidFill>
                  <a:srgbClr val="000000"/>
                </a:solidFill>
                <a:latin typeface="微软雅黑" pitchFamily="34" charset="0"/>
                <a:ea typeface="微软雅黑" pitchFamily="34" charset="-122"/>
                <a:cs typeface="微软雅黑" pitchFamily="34" charset="-120"/>
              </a:rPr>
              <a:t>，B错误。植被对河流污染影响较小，D错误。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C_5_BD.73_1#09a974812?pid=76dfda15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松花江水污染事件对国家安全的影响有(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74_1#09a974812.bracket?pid=76dfda157&amp;color=0,0,0&amp;vpa=22&amp;vtp=1"/>
          <p:cNvSpPr/>
          <p:nvPr/>
        </p:nvSpPr>
        <p:spPr>
          <a:xfrm>
            <a:off x="545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73_2#09a974812?pid=76dfda157&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204557" algn="l"/>
              </a:tabLst>
            </a:pPr>
            <a:r>
              <a:rPr lang="en-US" altLang="zh-CN" sz="2000" b="0" i="0">
                <a:solidFill>
                  <a:srgbClr val="000000"/>
                </a:solidFill>
                <a:latin typeface="微软雅黑" pitchFamily="34" charset="0"/>
                <a:ea typeface="微软雅黑" pitchFamily="34" charset="-122"/>
                <a:cs typeface="微软雅黑" pitchFamily="34" charset="-120"/>
              </a:rPr>
              <a:t>①引发国际争端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②威胁区域的生态环境安全</a:t>
            </a:r>
            <a:endParaRPr lang="en-US" altLang="zh-CN" sz="2000" dirty="0"/>
          </a:p>
          <a:p>
            <a:pPr latinLnBrk="1">
              <a:lnSpc>
                <a:spcPts val="3400"/>
              </a:lnSpc>
              <a:tabLst>
                <a:tab pos="5204557" algn="l"/>
              </a:tabLst>
            </a:pPr>
            <a:r>
              <a:rPr lang="en-US" altLang="zh-CN" sz="2000" b="0" i="0">
                <a:solidFill>
                  <a:srgbClr val="000000"/>
                </a:solidFill>
                <a:latin typeface="微软雅黑" pitchFamily="34" charset="0"/>
                <a:ea typeface="微软雅黑" pitchFamily="34" charset="-122"/>
                <a:cs typeface="微软雅黑" pitchFamily="34" charset="-120"/>
              </a:rPr>
              <a:t>③威胁沿岸居民的健康</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④使松花江改道</a:t>
            </a:r>
            <a:endParaRPr lang="en-US" altLang="zh-CN" sz="2000" dirty="0"/>
          </a:p>
        </p:txBody>
      </p:sp>
      <p:sp>
        <p:nvSpPr>
          <p:cNvPr id="5" name="QC_5_BD.73_3#09a974812.choices?pid=76dfda157&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C_5_AS.75_1#09a974812?vop=1&amp;pid=76dfda157&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本题考查突发环境事件对国家安全的影响</a:t>
            </a:r>
            <a:r>
              <a:rPr lang="en-US" altLang="zh-CN" sz="2000" b="0" i="0">
                <a:solidFill>
                  <a:srgbClr val="000000"/>
                </a:solidFill>
                <a:latin typeface="微软雅黑" pitchFamily="34" charset="0"/>
                <a:ea typeface="微软雅黑" pitchFamily="34" charset="-122"/>
                <a:cs typeface="微软雅黑" pitchFamily="34" charset="-120"/>
              </a:rPr>
              <a:t>。化工企业爆炸引发的水污染会威胁松花江流域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的生态环境安全及松花江沿岸居民的饮水安全</a:t>
            </a:r>
            <a:r>
              <a:rPr lang="en-US" altLang="zh-CN" sz="2000" b="0" i="0" dirty="0">
                <a:solidFill>
                  <a:srgbClr val="000000"/>
                </a:solidFill>
                <a:latin typeface="微软雅黑" pitchFamily="34" charset="0"/>
                <a:ea typeface="微软雅黑" pitchFamily="34" charset="-122"/>
                <a:cs typeface="微软雅黑" pitchFamily="34" charset="-120"/>
              </a:rPr>
              <a:t>，威胁沿岸居民的健康，②③正确</a:t>
            </a:r>
            <a:r>
              <a:rPr lang="en-US" altLang="zh-CN" sz="2000" b="0" i="0">
                <a:solidFill>
                  <a:srgbClr val="000000"/>
                </a:solidFill>
                <a:latin typeface="微软雅黑" pitchFamily="34" charset="0"/>
                <a:ea typeface="微软雅黑" pitchFamily="34" charset="-122"/>
                <a:cs typeface="微软雅黑" pitchFamily="34" charset="-120"/>
              </a:rPr>
              <a:t>。水污染并不会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使松花江改道</a:t>
            </a:r>
            <a:r>
              <a:rPr lang="en-US" altLang="zh-CN" sz="2000" b="0" i="0" dirty="0">
                <a:solidFill>
                  <a:srgbClr val="000000"/>
                </a:solidFill>
                <a:latin typeface="微软雅黑" pitchFamily="34" charset="0"/>
                <a:ea typeface="微软雅黑" pitchFamily="34" charset="-122"/>
                <a:cs typeface="微软雅黑" pitchFamily="34" charset="-120"/>
              </a:rPr>
              <a:t>，④错误。根据材料可知，中俄两国通过合作成功化解了此次危机</a:t>
            </a:r>
            <a:r>
              <a:rPr lang="en-US" altLang="zh-CN" sz="2000" b="0" i="0">
                <a:solidFill>
                  <a:srgbClr val="000000"/>
                </a:solidFill>
                <a:latin typeface="微软雅黑" pitchFamily="34" charset="0"/>
                <a:ea typeface="微软雅黑" pitchFamily="34" charset="-122"/>
                <a:cs typeface="微软雅黑" pitchFamily="34" charset="-120"/>
              </a:rPr>
              <a:t>，说明此次松花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江水污染事件没有引发国际争端</a:t>
            </a:r>
            <a:r>
              <a:rPr lang="en-US" altLang="zh-CN" sz="2000" b="0" i="0" dirty="0">
                <a:solidFill>
                  <a:srgbClr val="000000"/>
                </a:solidFill>
                <a:latin typeface="微软雅黑" pitchFamily="34" charset="0"/>
                <a:ea typeface="微软雅黑" pitchFamily="34" charset="-122"/>
                <a:cs typeface="微软雅黑" pitchFamily="34" charset="-120"/>
              </a:rPr>
              <a:t>，①错误。故选B。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C_4#90d5df534.fixed?pid=55e7d0bf8&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4#90d5df534.fixed?pid=55e7d0bf8&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第二节综合训练</a:t>
            </a:r>
            <a:endParaRPr lang="en-US" altLang="zh-CN" sz="4400" dirty="0"/>
          </a:p>
        </p:txBody>
      </p:sp>
      <p:pic>
        <p:nvPicPr>
          <p:cNvPr id="4" name="C_4#90d5df534.fixed?pid=55e7d0bf8&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90d5df534.fixed?pid=55e7d0bf8&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刷能力</a:t>
            </a:r>
            <a:endParaRPr lang="en-US" altLang="zh-CN" sz="2800" dirty="0"/>
          </a:p>
        </p:txBody>
      </p:sp>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M_5_BD.76_1#7af8972f8?pid=90d5df534&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[黑龙江佳木斯2025高二期末]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垃圾的跨地区转移不仅在国际社会上广泛存在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在我国不同区域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间也存在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一般表现为东部向西部转移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城市向乡村转移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平原向山区转移</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近年来垃圾向农村</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转移愈演愈烈</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直接催生了城市垃圾在农村地区的分拣</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加工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填埋等业务</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sp>
        <p:nvSpPr>
          <p:cNvPr id="3" name="QC_6_BD.77_1#3f5ffb10f?pid=7af8972f8&amp;color=0,0,0&amp;vtp=1&amp;bbb=1"/>
          <p:cNvSpPr/>
          <p:nvPr/>
        </p:nvSpPr>
        <p:spPr>
          <a:xfrm>
            <a:off x="722376" y="23264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城市就近向农村转移垃圾的初衷是(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78_1#3f5ffb10f.bracket?pid=7af8972f8&amp;color=0,0,0&amp;vpa=23&amp;vtp=1"/>
          <p:cNvSpPr/>
          <p:nvPr/>
        </p:nvSpPr>
        <p:spPr>
          <a:xfrm>
            <a:off x="4943539" y="232645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6_BD.77_2#3f5ffb10f.choices?pid=7af8972f8&amp;color=0,0,0&amp;vtp=1&amp;bbb=1"/>
          <p:cNvSpPr/>
          <p:nvPr/>
        </p:nvSpPr>
        <p:spPr>
          <a:xfrm>
            <a:off x="722376" y="278924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.城市垃圾处理水平低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.降低垃圾的处理成本</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C.资源的可持续利用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.为农村经济发展助力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C_6_AS.79_1#3f5ffb10f?vop=1&amp;pid=7af8972f8&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本题考查污染物转移的原因。由所学可知，垃圾处理需要占用土地</a:t>
            </a:r>
            <a:r>
              <a:rPr lang="en-US" altLang="zh-CN" sz="2000" b="0" i="0" spc="-50">
                <a:solidFill>
                  <a:srgbClr val="000000"/>
                </a:solidFill>
                <a:latin typeface="微软雅黑" pitchFamily="34" charset="0"/>
                <a:ea typeface="微软雅黑" pitchFamily="34" charset="-122"/>
                <a:cs typeface="微软雅黑" pitchFamily="34" charset="-120"/>
              </a:rPr>
              <a:t>，利用劳动力和经过烦琐</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的工艺流程</a:t>
            </a:r>
            <a:r>
              <a:rPr lang="en-US" altLang="zh-CN" sz="2000" b="0" i="0" spc="-50" dirty="0">
                <a:solidFill>
                  <a:srgbClr val="000000"/>
                </a:solidFill>
                <a:latin typeface="微软雅黑" pitchFamily="34" charset="0"/>
                <a:ea typeface="微软雅黑" pitchFamily="34" charset="-122"/>
                <a:cs typeface="微软雅黑" pitchFamily="34" charset="-120"/>
              </a:rPr>
              <a:t>，故城市处理垃圾的成本较高，</a:t>
            </a:r>
            <a:r>
              <a:rPr lang="en-US" altLang="zh-CN" sz="2000" b="0" i="0" spc="-50">
                <a:solidFill>
                  <a:srgbClr val="000000"/>
                </a:solidFill>
                <a:latin typeface="微软雅黑" pitchFamily="34" charset="0"/>
                <a:ea typeface="微软雅黑" pitchFamily="34" charset="-122"/>
                <a:cs typeface="微软雅黑" pitchFamily="34" charset="-120"/>
              </a:rPr>
              <a:t>城市就近向农村转移垃圾的初衷是降低垃圾的处理成本，</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B</a:t>
            </a:r>
            <a:r>
              <a:rPr lang="en-US" altLang="zh-CN" sz="2000" b="0" i="0" spc="-50" dirty="0">
                <a:solidFill>
                  <a:srgbClr val="000000"/>
                </a:solidFill>
                <a:latin typeface="微软雅黑" pitchFamily="34" charset="0"/>
                <a:ea typeface="微软雅黑" pitchFamily="34" charset="-122"/>
                <a:cs typeface="微软雅黑" pitchFamily="34" charset="-120"/>
              </a:rPr>
              <a:t>正确；城市经济发展水平高，垃圾处理水平高，A错误；城市垃圾在农村地区的分拣、加工</a:t>
            </a:r>
            <a:r>
              <a:rPr lang="en-US" altLang="zh-CN" sz="2000" b="0" i="0" spc="-50">
                <a:solidFill>
                  <a:srgbClr val="000000"/>
                </a:solidFill>
                <a:latin typeface="微软雅黑" pitchFamily="34" charset="0"/>
                <a:ea typeface="微软雅黑" pitchFamily="34" charset="-122"/>
                <a:cs typeface="微软雅黑" pitchFamily="34" charset="-120"/>
              </a:rPr>
              <a:t>、填埋</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等业务是后期催生的</a:t>
            </a:r>
            <a:r>
              <a:rPr lang="en-US" altLang="zh-CN" sz="2000" b="0" i="0" spc="-50" dirty="0">
                <a:solidFill>
                  <a:srgbClr val="000000"/>
                </a:solidFill>
                <a:latin typeface="微软雅黑" pitchFamily="34" charset="0"/>
                <a:ea typeface="微软雅黑" pitchFamily="34" charset="-122"/>
                <a:cs typeface="微软雅黑" pitchFamily="34" charset="-120"/>
              </a:rPr>
              <a:t>，因此资源的可持续利用、为农村经济发展助力不是初衷，C、D错误。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M_5_BD.80_1#41d4dabe8?pid=90d5df534&amp;color=0,0,0&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[河南安阳一中2024高二月考]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下图为某产业园产业链基本构架示意图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80_2#41d4dabe8?pid=90d5df53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788920" y="1511496"/>
            <a:ext cx="6611112" cy="33558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81_1#ffebd776b?pid=41d4dabe8&amp;color=0,0,0&amp;vtp=1&amp;bt=1&amp;bbb=1">
            <a:extLst>
              <a:ext uri="{FF2B5EF4-FFF2-40B4-BE49-F238E27FC236}">
                <a16:creationId xmlns:a16="http://schemas.microsoft.com/office/drawing/2014/main" id="{AE840C09-5F05-AF34-649F-50DFBE9B1538}"/>
              </a:ext>
            </a:extLst>
          </p:cNvPr>
          <p:cNvSpPr/>
          <p:nvPr/>
        </p:nvSpPr>
        <p:spPr>
          <a:xfrm>
            <a:off x="722376" y="500399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该园区从国外引入废弃物资源的主要原因是(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82_1#ffebd776b.bracket?pid=41d4dabe8&amp;color=0,0,0&amp;vpa=24&amp;vtp=1">
            <a:extLst>
              <a:ext uri="{FF2B5EF4-FFF2-40B4-BE49-F238E27FC236}">
                <a16:creationId xmlns:a16="http://schemas.microsoft.com/office/drawing/2014/main" id="{9F68357F-188C-39E8-8820-81C27755C076}"/>
              </a:ext>
            </a:extLst>
          </p:cNvPr>
          <p:cNvSpPr/>
          <p:nvPr/>
        </p:nvSpPr>
        <p:spPr>
          <a:xfrm>
            <a:off x="5959539" y="5003996"/>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6_BD.81_2#ffebd776b.choices?pid=41d4dabe8&amp;color=0,0,0&amp;vtp=1&amp;bbb=1">
            <a:extLst>
              <a:ext uri="{FF2B5EF4-FFF2-40B4-BE49-F238E27FC236}">
                <a16:creationId xmlns:a16="http://schemas.microsoft.com/office/drawing/2014/main" id="{53203DFD-27A3-03CB-D2AD-6A1994316979}"/>
              </a:ext>
            </a:extLst>
          </p:cNvPr>
          <p:cNvSpPr/>
          <p:nvPr/>
        </p:nvSpPr>
        <p:spPr>
          <a:xfrm>
            <a:off x="722376" y="5466657"/>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.提高企业收益</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B.增加就业机会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C.促进国际合作</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.减轻环境污染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C_6_AS.83_1#ffebd776b?vop=1&amp;pid=41d4dabe8&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本题考查引入国外废弃物资源的原因。读图并结合所学可知</a:t>
            </a:r>
            <a:r>
              <a:rPr lang="en-US" altLang="zh-CN" sz="2000" b="0" i="0">
                <a:solidFill>
                  <a:srgbClr val="000000"/>
                </a:solidFill>
                <a:latin typeface="微软雅黑" pitchFamily="34" charset="0"/>
                <a:ea typeface="微软雅黑" pitchFamily="34" charset="-122"/>
                <a:cs typeface="微软雅黑" pitchFamily="34" charset="-120"/>
              </a:rPr>
              <a:t>，该园区从国外引入废弃物资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源成本应相对较低</a:t>
            </a:r>
            <a:r>
              <a:rPr lang="en-US" altLang="zh-CN" sz="2000" b="0" i="0" dirty="0">
                <a:solidFill>
                  <a:srgbClr val="000000"/>
                </a:solidFill>
                <a:latin typeface="微软雅黑" pitchFamily="34" charset="0"/>
                <a:ea typeface="微软雅黑" pitchFamily="34" charset="-122"/>
                <a:cs typeface="微软雅黑" pitchFamily="34" charset="-120"/>
              </a:rPr>
              <a:t>，经过现代拆解与再生产企业的加工，获得较高经济效益</a:t>
            </a:r>
            <a:r>
              <a:rPr lang="en-US" altLang="zh-CN" sz="2000" b="0" i="0">
                <a:solidFill>
                  <a:srgbClr val="000000"/>
                </a:solidFill>
                <a:latin typeface="微软雅黑" pitchFamily="34" charset="0"/>
                <a:ea typeface="微软雅黑" pitchFamily="34" charset="-122"/>
                <a:cs typeface="微软雅黑" pitchFamily="34" charset="-120"/>
              </a:rPr>
              <a:t>，所以主要考虑的是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提高企业收益</a:t>
            </a:r>
            <a:r>
              <a:rPr lang="en-US" altLang="zh-CN" sz="2000" b="0" i="0" dirty="0">
                <a:solidFill>
                  <a:srgbClr val="000000"/>
                </a:solidFill>
                <a:latin typeface="微软雅黑" pitchFamily="34" charset="0"/>
                <a:ea typeface="微软雅黑" pitchFamily="34" charset="-122"/>
                <a:cs typeface="微软雅黑" pitchFamily="34" charset="-120"/>
              </a:rPr>
              <a:t>，A正确；直接进口国外废弃产品，整个产品生产和消费行为都在国外</a:t>
            </a:r>
            <a:r>
              <a:rPr lang="en-US" altLang="zh-CN" sz="2000" b="0" i="0">
                <a:solidFill>
                  <a:srgbClr val="000000"/>
                </a:solidFill>
                <a:latin typeface="微软雅黑" pitchFamily="34" charset="0"/>
                <a:ea typeface="微软雅黑" pitchFamily="34" charset="-122"/>
                <a:cs typeface="微软雅黑" pitchFamily="34" charset="-120"/>
              </a:rPr>
              <a:t>，国内产业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链短</a:t>
            </a:r>
            <a:r>
              <a:rPr lang="en-US" altLang="zh-CN" sz="2000" b="0" i="0" dirty="0">
                <a:solidFill>
                  <a:srgbClr val="000000"/>
                </a:solidFill>
                <a:latin typeface="微软雅黑" pitchFamily="34" charset="0"/>
                <a:ea typeface="微软雅黑" pitchFamily="34" charset="-122"/>
                <a:cs typeface="微软雅黑" pitchFamily="34" charset="-120"/>
              </a:rPr>
              <a:t>，增加就业机会有限，B错误；该园区回收废弃物主要目的是获取廉价原料</a:t>
            </a:r>
            <a:r>
              <a:rPr lang="en-US" altLang="zh-CN" sz="2000" b="0" i="0">
                <a:solidFill>
                  <a:srgbClr val="000000"/>
                </a:solidFill>
                <a:latin typeface="微软雅黑" pitchFamily="34" charset="0"/>
                <a:ea typeface="微软雅黑" pitchFamily="34" charset="-122"/>
                <a:cs typeface="微软雅黑" pitchFamily="34" charset="-120"/>
              </a:rPr>
              <a:t>，与促进国际合</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作关系不大</a:t>
            </a:r>
            <a:r>
              <a:rPr lang="en-US" altLang="zh-CN" sz="2000" b="0" i="0" dirty="0">
                <a:solidFill>
                  <a:srgbClr val="000000"/>
                </a:solidFill>
                <a:latin typeface="微软雅黑" pitchFamily="34" charset="0"/>
                <a:ea typeface="微软雅黑" pitchFamily="34" charset="-122"/>
                <a:cs typeface="微软雅黑" pitchFamily="34" charset="-120"/>
              </a:rPr>
              <a:t>，C错误；废弃物回收处理可能会加重环境污染，D错误。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AS.7_1#6693ee7ca?vop=1&amp;pid=6ea3836f1&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本题考查突发环境事件的特点。突发环境事件具有发生的随机性和瞬时性</a:t>
            </a:r>
            <a:r>
              <a:rPr lang="en-US" altLang="zh-CN" sz="2000" b="0" i="0">
                <a:solidFill>
                  <a:srgbClr val="000000"/>
                </a:solidFill>
                <a:latin typeface="微软雅黑" pitchFamily="34" charset="0"/>
                <a:ea typeface="微软雅黑" pitchFamily="34" charset="-122"/>
                <a:cs typeface="微软雅黑" pitchFamily="34" charset="-120"/>
              </a:rPr>
              <a:t>、成因与形式的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多样性</a:t>
            </a:r>
            <a:r>
              <a:rPr lang="en-US" altLang="zh-CN" sz="2000" b="0" i="0" dirty="0">
                <a:solidFill>
                  <a:srgbClr val="000000"/>
                </a:solidFill>
                <a:latin typeface="微软雅黑" pitchFamily="34" charset="0"/>
                <a:ea typeface="微软雅黑" pitchFamily="34" charset="-122"/>
                <a:cs typeface="微软雅黑" pitchFamily="34" charset="-120"/>
              </a:rPr>
              <a:t>、危害的广泛性和严重性等特点，①错误，②③正确</a:t>
            </a:r>
            <a:r>
              <a:rPr lang="en-US" altLang="zh-CN" sz="2000" b="0" i="0">
                <a:solidFill>
                  <a:srgbClr val="000000"/>
                </a:solidFill>
                <a:latin typeface="微软雅黑" pitchFamily="34" charset="0"/>
                <a:ea typeface="微软雅黑" pitchFamily="34" charset="-122"/>
                <a:cs typeface="微软雅黑" pitchFamily="34" charset="-120"/>
              </a:rPr>
              <a:t>。突发环境事件一般发生在局地或区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域</a:t>
            </a:r>
            <a:r>
              <a:rPr lang="en-US" altLang="zh-CN" sz="2000" b="0" i="0" dirty="0">
                <a:solidFill>
                  <a:srgbClr val="000000"/>
                </a:solidFill>
                <a:latin typeface="微软雅黑" pitchFamily="34" charset="0"/>
                <a:ea typeface="微软雅黑" pitchFamily="34" charset="-122"/>
                <a:cs typeface="微软雅黑" pitchFamily="34" charset="-120"/>
              </a:rPr>
              <a:t>，强度和规模有限或能够得到及时应对，不会波及全球，④错误。综上，故选B。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C_6_BD.84_1#3888cb7a4?pid=41d4dabe8&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该产业园区能够解决的主要问题是(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5_1#3888cb7a4.bracket?pid=41d4dabe8&amp;color=0,0,0&amp;vpa=25&amp;vtp=1"/>
          <p:cNvSpPr/>
          <p:nvPr/>
        </p:nvSpPr>
        <p:spPr>
          <a:xfrm>
            <a:off x="4930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84_2#3888cb7a4.choices?pid=41d4dabe8&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.产品利用前的环境污染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.产品利用中的环境污染</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C.产品运输中的环境污染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.产品利用后的环境污染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C_6_AS.86_1#3888cb7a4?vop=1&amp;pid=41d4dabe8&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本题考查读图分析能力。根据图中信息可知</a:t>
            </a:r>
            <a:r>
              <a:rPr lang="en-US" altLang="zh-CN" sz="2000" b="0" i="0">
                <a:solidFill>
                  <a:srgbClr val="000000"/>
                </a:solidFill>
                <a:latin typeface="微软雅黑" pitchFamily="34" charset="0"/>
                <a:ea typeface="微软雅黑" pitchFamily="34" charset="-122"/>
                <a:cs typeface="微软雅黑" pitchFamily="34" charset="-120"/>
              </a:rPr>
              <a:t>，该产业园区主要是对人们生活中产生的废弃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物进行回收再利用</a:t>
            </a:r>
            <a:r>
              <a:rPr lang="en-US" altLang="zh-CN" sz="2000" b="0" i="0" dirty="0">
                <a:solidFill>
                  <a:srgbClr val="000000"/>
                </a:solidFill>
                <a:latin typeface="微软雅黑" pitchFamily="34" charset="0"/>
                <a:ea typeface="微软雅黑" pitchFamily="34" charset="-122"/>
                <a:cs typeface="微软雅黑" pitchFamily="34" charset="-120"/>
              </a:rPr>
              <a:t>，再创造价值。所以主要能解决的是产品利用后的环境污染</a:t>
            </a:r>
            <a:r>
              <a:rPr lang="en-US" altLang="zh-CN" sz="2000" b="0" i="0">
                <a:solidFill>
                  <a:srgbClr val="000000"/>
                </a:solidFill>
                <a:latin typeface="微软雅黑" pitchFamily="34" charset="0"/>
                <a:ea typeface="微软雅黑" pitchFamily="34" charset="-122"/>
                <a:cs typeface="微软雅黑" pitchFamily="34" charset="-120"/>
              </a:rPr>
              <a:t>，而不是产品利用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前</a:t>
            </a:r>
            <a:r>
              <a:rPr lang="en-US" altLang="zh-CN" sz="2000" b="0" i="0" dirty="0">
                <a:solidFill>
                  <a:srgbClr val="000000"/>
                </a:solidFill>
                <a:latin typeface="微软雅黑" pitchFamily="34" charset="0"/>
                <a:ea typeface="微软雅黑" pitchFamily="34" charset="-122"/>
                <a:cs typeface="微软雅黑" pitchFamily="34" charset="-120"/>
              </a:rPr>
              <a:t>、利用中、运输中的污染，D正确，A、B、C错误。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O_5_BD.87_1#1a573c52a?pid=90d5df534&amp;color=0,0,0&amp;vtp=1&amp;bt=1&amp;bbb=1&amp;hb=1"/>
          <p:cNvSpPr/>
          <p:nvPr/>
        </p:nvSpPr>
        <p:spPr>
          <a:xfrm>
            <a:off x="722376" y="972000"/>
            <a:ext cx="10753344" cy="35990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[重庆九龙坡区2024高二月考]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阅读材料，完成下列要求。（16分）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跨国转移的电子废弃物又被称为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电子洋垃圾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中国曾是全球最大的电子垃圾进口国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进</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口成本为</a:t>
            </a:r>
            <a:r>
              <a:rPr lang="en-US" altLang="zh-CN" sz="2000" b="0" i="0" dirty="0">
                <a:solidFill>
                  <a:srgbClr val="000000"/>
                </a:solidFill>
                <a:latin typeface="微软雅黑" pitchFamily="34" charset="0"/>
                <a:ea typeface="微软雅黑" pitchFamily="34" charset="-122"/>
                <a:cs typeface="微软雅黑" pitchFamily="34" charset="-120"/>
              </a:rPr>
              <a:t>10～100</a:t>
            </a:r>
            <a:r>
              <a:rPr lang="en-US" altLang="zh-CN" sz="2000" b="0" i="0" dirty="0">
                <a:solidFill>
                  <a:srgbClr val="000000"/>
                </a:solidFill>
                <a:latin typeface="微软雅黑" pitchFamily="34" charset="0"/>
                <a:ea typeface="楷体" pitchFamily="34" charset="-122"/>
                <a:cs typeface="微软雅黑" pitchFamily="34" charset="-120"/>
              </a:rPr>
              <a:t>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相关研究表明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a:t>
            </a: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吨废弃电路板中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能分离出</a:t>
            </a:r>
            <a:r>
              <a:rPr lang="en-US" altLang="zh-CN" sz="2000" b="0" i="0" dirty="0">
                <a:solidFill>
                  <a:srgbClr val="000000"/>
                </a:solidFill>
                <a:latin typeface="微软雅黑" pitchFamily="34" charset="0"/>
                <a:ea typeface="微软雅黑" pitchFamily="34" charset="-122"/>
                <a:cs typeface="微软雅黑" pitchFamily="34" charset="-120"/>
              </a:rPr>
              <a:t>0.5</a:t>
            </a:r>
            <a:r>
              <a:rPr lang="en-US" altLang="zh-CN" sz="2000" b="0" i="0" dirty="0">
                <a:solidFill>
                  <a:srgbClr val="000000"/>
                </a:solidFill>
                <a:latin typeface="微软雅黑" pitchFamily="34" charset="0"/>
                <a:ea typeface="楷体" pitchFamily="34" charset="-122"/>
                <a:cs typeface="微软雅黑" pitchFamily="34" charset="-120"/>
              </a:rPr>
              <a:t>千克黄金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143</a:t>
            </a:r>
            <a:r>
              <a:rPr lang="en-US" altLang="zh-CN" sz="2000" b="0" i="0">
                <a:solidFill>
                  <a:srgbClr val="000000"/>
                </a:solidFill>
                <a:latin typeface="微软雅黑" pitchFamily="34" charset="0"/>
                <a:ea typeface="楷体" pitchFamily="34" charset="-122"/>
                <a:cs typeface="微软雅黑" pitchFamily="34" charset="-120"/>
              </a:rPr>
              <a:t>千</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克铜</a:t>
            </a:r>
            <a:r>
              <a:rPr lang="en-US" altLang="zh-CN" sz="2000" b="0" i="0" dirty="0">
                <a:solidFill>
                  <a:srgbClr val="000000"/>
                </a:solidFill>
                <a:latin typeface="微软雅黑" pitchFamily="34" charset="0"/>
                <a:ea typeface="微软雅黑" pitchFamily="34" charset="-122"/>
                <a:cs typeface="微软雅黑" pitchFamily="34" charset="-120"/>
              </a:rPr>
              <a:t>、29.5</a:t>
            </a:r>
            <a:r>
              <a:rPr lang="en-US" altLang="zh-CN" sz="2000" b="0" i="0" dirty="0">
                <a:solidFill>
                  <a:srgbClr val="000000"/>
                </a:solidFill>
                <a:latin typeface="微软雅黑" pitchFamily="34" charset="0"/>
                <a:ea typeface="楷体" pitchFamily="34" charset="-122"/>
                <a:cs typeface="微软雅黑" pitchFamily="34" charset="-120"/>
              </a:rPr>
              <a:t>千克铅</a:t>
            </a:r>
            <a:r>
              <a:rPr lang="en-US" altLang="zh-CN" sz="2000" b="0" i="0" dirty="0">
                <a:solidFill>
                  <a:srgbClr val="000000"/>
                </a:solidFill>
                <a:latin typeface="微软雅黑" pitchFamily="34" charset="0"/>
                <a:ea typeface="微软雅黑" pitchFamily="34" charset="-122"/>
                <a:cs typeface="微软雅黑" pitchFamily="34" charset="-120"/>
              </a:rPr>
              <a:t>、40.8</a:t>
            </a:r>
            <a:r>
              <a:rPr lang="en-US" altLang="zh-CN" sz="2000" b="0" i="0" dirty="0">
                <a:solidFill>
                  <a:srgbClr val="000000"/>
                </a:solidFill>
                <a:latin typeface="微软雅黑" pitchFamily="34" charset="0"/>
                <a:ea typeface="楷体" pitchFamily="34" charset="-122"/>
                <a:cs typeface="微软雅黑" pitchFamily="34" charset="-120"/>
              </a:rPr>
              <a:t>千克铁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广东省汕头市贵屿镇属于严重内涝区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干旱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洪涝等自然灾害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多发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改革开放以来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贵屿镇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家家拆解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户户冒烟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酸液排河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黑云蔽天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来自国际和国内</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的电子废弃物既给当地居民带来了财富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同时又让当地付出了惨重的环境代价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洋垃圾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禁令</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发布后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当地政府建设了循环经济产业园区代替不合规的私人作坊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目前该园区已成为我国电子</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产品拆解特色产业集聚地</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QO_6_BD.88_1#8557e5472?pid=1a573c52a&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（1）分析贵屿镇接受电子废弃物跨国转移的原因。（6分）</a:t>
            </a:r>
            <a:endParaRPr lang="en-US" altLang="zh-CN" sz="2000" dirty="0"/>
          </a:p>
        </p:txBody>
      </p:sp>
      <p:sp>
        <p:nvSpPr>
          <p:cNvPr id="3" name="QO_6_AN.89_1#8557e5472?vop=1&amp;pid=1a573c52a&amp;color=0,0,0&amp;vtp=1&amp;bbb=1&amp;hb=1"/>
          <p:cNvSpPr/>
          <p:nvPr/>
        </p:nvSpPr>
        <p:spPr>
          <a:xfrm>
            <a:off x="722376" y="143516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贵屿镇干旱、洪涝等自然灾害多发，农业基础薄弱；位于沿海地区，进口便利</a:t>
            </a:r>
            <a:r>
              <a:rPr lang="en-US" altLang="zh-CN" sz="2000" b="1" i="0">
                <a:solidFill>
                  <a:srgbClr val="00B050"/>
                </a:solidFill>
                <a:latin typeface="微软雅黑" pitchFamily="34" charset="0"/>
                <a:ea typeface="微软雅黑" pitchFamily="34" charset="-122"/>
                <a:cs typeface="微软雅黑" pitchFamily="34" charset="-120"/>
              </a:rPr>
              <a:t>，有利于接</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收</a:t>
            </a:r>
            <a:r>
              <a:rPr lang="en-US" altLang="zh-CN" sz="2000" b="1" i="0" dirty="0">
                <a:solidFill>
                  <a:srgbClr val="00B050"/>
                </a:solidFill>
                <a:latin typeface="微软雅黑" pitchFamily="34" charset="0"/>
                <a:ea typeface="微软雅黑" pitchFamily="34" charset="-122"/>
                <a:cs typeface="微软雅黑" pitchFamily="34" charset="-120"/>
              </a:rPr>
              <a:t>“电子洋垃圾”；“电子洋垃圾”可作为国内制造业原材料的廉价来源，市场需求量大</a:t>
            </a:r>
            <a:r>
              <a:rPr lang="en-US" altLang="zh-CN" sz="2000" b="1" i="0">
                <a:solidFill>
                  <a:srgbClr val="00B050"/>
                </a:solidFill>
                <a:latin typeface="微软雅黑" pitchFamily="34" charset="0"/>
                <a:ea typeface="微软雅黑" pitchFamily="34" charset="-122"/>
                <a:cs typeface="微软雅黑" pitchFamily="34" charset="-120"/>
              </a:rPr>
              <a:t>；电子</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废弃物回收利润率高</a:t>
            </a:r>
            <a:r>
              <a:rPr lang="en-US" altLang="zh-CN" sz="2000" b="1" i="0" dirty="0">
                <a:solidFill>
                  <a:srgbClr val="00B050"/>
                </a:solidFill>
                <a:latin typeface="微软雅黑" pitchFamily="34" charset="0"/>
                <a:ea typeface="微软雅黑" pitchFamily="34" charset="-122"/>
                <a:cs typeface="微软雅黑" pitchFamily="34" charset="-120"/>
              </a:rPr>
              <a:t>，使其成为区域支柱产业，促进当地经济发展。（任答三点得6分）</a:t>
            </a:r>
            <a:endParaRPr lang="en-US" altLang="zh-CN" sz="2000" dirty="0"/>
          </a:p>
        </p:txBody>
      </p:sp>
      <p:sp>
        <p:nvSpPr>
          <p:cNvPr id="4" name="QO_6_AS.90_1#8557e5472?vop=1&amp;pid=1a573c52a&amp;color=0,0,0&amp;vtp=1&amp;bbb=1&amp;hb=1"/>
          <p:cNvSpPr/>
          <p:nvPr/>
        </p:nvSpPr>
        <p:spPr>
          <a:xfrm>
            <a:off x="722376" y="284296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本题考查输入地接受污染物跨国转移的原因。由材料可知，贵屿镇自然灾害多发</a:t>
            </a:r>
            <a:r>
              <a:rPr lang="en-US" altLang="zh-CN" sz="2000" b="0" i="0">
                <a:solidFill>
                  <a:srgbClr val="000000"/>
                </a:solidFill>
                <a:latin typeface="微软雅黑" pitchFamily="34" charset="0"/>
                <a:ea typeface="微软雅黑" pitchFamily="34" charset="-122"/>
                <a:cs typeface="微软雅黑" pitchFamily="34" charset="-120"/>
              </a:rPr>
              <a:t>，导致农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业基础薄弱</a:t>
            </a:r>
            <a:r>
              <a:rPr lang="en-US" altLang="zh-CN" sz="2000" b="0" i="0" dirty="0">
                <a:solidFill>
                  <a:srgbClr val="000000"/>
                </a:solidFill>
                <a:latin typeface="微软雅黑" pitchFamily="34" charset="0"/>
                <a:ea typeface="微软雅黑" pitchFamily="34" charset="-122"/>
                <a:cs typeface="微软雅黑" pitchFamily="34" charset="-120"/>
              </a:rPr>
              <a:t>，农业生产收入低，廉价劳动力多；广东省汕头市位于我国沿海地区，海运便利</a:t>
            </a:r>
            <a:r>
              <a:rPr lang="en-US" altLang="zh-CN" sz="2000" b="0" i="0">
                <a:solidFill>
                  <a:srgbClr val="000000"/>
                </a:solidFill>
                <a:latin typeface="微软雅黑" pitchFamily="34" charset="0"/>
                <a:ea typeface="微软雅黑" pitchFamily="34" charset="-122"/>
                <a:cs typeface="微软雅黑" pitchFamily="34" charset="-120"/>
              </a:rPr>
              <a:t>，有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利于接收</a:t>
            </a:r>
            <a:r>
              <a:rPr lang="en-US" altLang="zh-CN" sz="2000" b="0" i="0" dirty="0">
                <a:solidFill>
                  <a:srgbClr val="000000"/>
                </a:solidFill>
                <a:latin typeface="微软雅黑" pitchFamily="34" charset="0"/>
                <a:ea typeface="微软雅黑" pitchFamily="34" charset="-122"/>
                <a:cs typeface="微软雅黑" pitchFamily="34" charset="-120"/>
              </a:rPr>
              <a:t>“电子洋垃圾”；电子产品更新换代速度快，产生的电子废弃物数量多、价格低</a:t>
            </a:r>
            <a:r>
              <a:rPr lang="en-US" altLang="zh-CN" sz="2000" b="0" i="0">
                <a:solidFill>
                  <a:srgbClr val="000000"/>
                </a:solidFill>
                <a:latin typeface="微软雅黑" pitchFamily="34" charset="0"/>
                <a:ea typeface="微软雅黑" pitchFamily="34" charset="-122"/>
                <a:cs typeface="微软雅黑" pitchFamily="34" charset="-120"/>
              </a:rPr>
              <a:t>，我国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电子工业需求量大</a:t>
            </a:r>
            <a:r>
              <a:rPr lang="en-US" altLang="zh-CN" sz="2000" b="0" i="0" dirty="0">
                <a:solidFill>
                  <a:srgbClr val="000000"/>
                </a:solidFill>
                <a:latin typeface="微软雅黑" pitchFamily="34" charset="0"/>
                <a:ea typeface="微软雅黑" pitchFamily="34" charset="-122"/>
                <a:cs typeface="微软雅黑" pitchFamily="34" charset="-120"/>
              </a:rPr>
              <a:t>，消费市场广；电子废弃物拆解可获得贵金属和元器件，有较高利润空间</a:t>
            </a:r>
            <a:r>
              <a:rPr lang="en-US" altLang="zh-CN" sz="2000" b="0" i="0">
                <a:solidFill>
                  <a:srgbClr val="000000"/>
                </a:solidFill>
                <a:latin typeface="微软雅黑" pitchFamily="34" charset="0"/>
                <a:ea typeface="微软雅黑" pitchFamily="34" charset="-122"/>
                <a:cs typeface="微软雅黑" pitchFamily="34" charset="-120"/>
              </a:rPr>
              <a:t>，带</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动了相关产业和当地经济发展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【原因条件类】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O_6_BD.91_1#f50c6cbfa?pid=1a573c52a&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（2）说明电子废弃物跨国转移对贵屿镇环境安全的影响。（6分）</a:t>
            </a:r>
            <a:endParaRPr lang="en-US" altLang="zh-CN" sz="2000" dirty="0"/>
          </a:p>
        </p:txBody>
      </p:sp>
      <p:sp>
        <p:nvSpPr>
          <p:cNvPr id="3" name="QO_6_AN.92_1#f50c6cbfa?vop=1&amp;pid=1a573c52a&amp;color=0,0,0&amp;vtp=1&amp;bbb=1&amp;hb=1"/>
          <p:cNvSpPr/>
          <p:nvPr/>
        </p:nvSpPr>
        <p:spPr>
          <a:xfrm>
            <a:off x="722376" y="1435169"/>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进口电子废弃物运输和储存时可能会产生重金属泄漏，对土壤和水源造成污染；酸浸</a:t>
            </a:r>
            <a:r>
              <a:rPr lang="en-US" altLang="zh-CN" sz="2000" b="1" i="0">
                <a:solidFill>
                  <a:srgbClr val="00B050"/>
                </a:solidFill>
                <a:latin typeface="微软雅黑" pitchFamily="34" charset="0"/>
                <a:ea typeface="微软雅黑" pitchFamily="34" charset="-122"/>
                <a:cs typeface="微软雅黑" pitchFamily="34" charset="-120"/>
              </a:rPr>
              <a:t>、水</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洗废弃物会污染水体</a:t>
            </a:r>
            <a:r>
              <a:rPr lang="en-US" altLang="zh-CN" sz="2000" b="1" i="0" dirty="0">
                <a:solidFill>
                  <a:srgbClr val="00B050"/>
                </a:solidFill>
                <a:latin typeface="微软雅黑" pitchFamily="34" charset="0"/>
                <a:ea typeface="微软雅黑" pitchFamily="34" charset="-122"/>
                <a:cs typeface="微软雅黑" pitchFamily="34" charset="-120"/>
              </a:rPr>
              <a:t>，导致土壤酸化；焚烧产生的有害气体会污染大气环境</a:t>
            </a:r>
            <a:r>
              <a:rPr lang="en-US" altLang="zh-CN" sz="2000" b="1" i="0">
                <a:solidFill>
                  <a:srgbClr val="00B050"/>
                </a:solidFill>
                <a:latin typeface="微软雅黑" pitchFamily="34" charset="0"/>
                <a:ea typeface="微软雅黑" pitchFamily="34" charset="-122"/>
                <a:cs typeface="微软雅黑" pitchFamily="34" charset="-120"/>
              </a:rPr>
              <a:t>；从电子废弃物中提</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取可用于加工生产的原料</a:t>
            </a:r>
            <a:r>
              <a:rPr lang="en-US" altLang="zh-CN" sz="2000" b="1" i="0" dirty="0">
                <a:solidFill>
                  <a:srgbClr val="00B050"/>
                </a:solidFill>
                <a:latin typeface="微软雅黑" pitchFamily="34" charset="0"/>
                <a:ea typeface="微软雅黑" pitchFamily="34" charset="-122"/>
                <a:cs typeface="微软雅黑" pitchFamily="34" charset="-120"/>
              </a:rPr>
              <a:t>，需要投入大量的资源</a:t>
            </a:r>
            <a:r>
              <a:rPr lang="en-US" altLang="zh-CN" sz="2000" b="1" i="0">
                <a:solidFill>
                  <a:srgbClr val="00B050"/>
                </a:solidFill>
                <a:latin typeface="微软雅黑" pitchFamily="34" charset="0"/>
                <a:ea typeface="微软雅黑" pitchFamily="34" charset="-122"/>
                <a:cs typeface="微软雅黑" pitchFamily="34" charset="-120"/>
              </a:rPr>
              <a:t>；各种污染物会对周围的居民和其他生物造成危</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害</a:t>
            </a:r>
            <a:r>
              <a:rPr lang="en-US" altLang="zh-CN" sz="2000" b="1" i="0" dirty="0">
                <a:solidFill>
                  <a:srgbClr val="00B050"/>
                </a:solidFill>
                <a:latin typeface="微软雅黑" pitchFamily="34" charset="0"/>
                <a:ea typeface="微软雅黑" pitchFamily="34" charset="-122"/>
                <a:cs typeface="微软雅黑" pitchFamily="34" charset="-120"/>
              </a:rPr>
              <a:t>，威胁环境安全。（任答三点得6分）</a:t>
            </a:r>
            <a:endParaRPr lang="en-US" altLang="zh-CN" sz="2000" dirty="0"/>
          </a:p>
        </p:txBody>
      </p:sp>
      <p:sp>
        <p:nvSpPr>
          <p:cNvPr id="4" name="QO_6_AS.93_1#f50c6cbfa?vop=1&amp;pid=1a573c52a&amp;color=0,0,0&amp;vtp=1&amp;bbb=1&amp;hb=1"/>
          <p:cNvSpPr/>
          <p:nvPr/>
        </p:nvSpPr>
        <p:spPr>
          <a:xfrm>
            <a:off x="722376" y="330016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本题考查污染物跨国转移对环境安全的影响。进口电子废弃物含有多种重金属物质</a:t>
            </a:r>
            <a:r>
              <a:rPr lang="en-US" altLang="zh-CN" sz="2000" b="0" i="0">
                <a:solidFill>
                  <a:srgbClr val="000000"/>
                </a:solidFill>
                <a:latin typeface="微软雅黑" pitchFamily="34" charset="0"/>
                <a:ea typeface="微软雅黑" pitchFamily="34" charset="-122"/>
                <a:cs typeface="微软雅黑" pitchFamily="34" charset="-120"/>
              </a:rPr>
              <a:t>，在运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输和储存时可能会产生重金属泄漏</a:t>
            </a:r>
            <a:r>
              <a:rPr lang="en-US" altLang="zh-CN" sz="2000" b="0" i="0" dirty="0">
                <a:solidFill>
                  <a:srgbClr val="000000"/>
                </a:solidFill>
                <a:latin typeface="微软雅黑" pitchFamily="34" charset="0"/>
                <a:ea typeface="微软雅黑" pitchFamily="34" charset="-122"/>
                <a:cs typeface="微软雅黑" pitchFamily="34" charset="-120"/>
              </a:rPr>
              <a:t>，对土壤和水源造成污染；</a:t>
            </a:r>
            <a:r>
              <a:rPr lang="en-US" altLang="zh-CN" sz="2000" b="0" i="0">
                <a:solidFill>
                  <a:srgbClr val="000000"/>
                </a:solidFill>
                <a:latin typeface="微软雅黑" pitchFamily="34" charset="0"/>
                <a:ea typeface="微软雅黑" pitchFamily="34" charset="-122"/>
                <a:cs typeface="微软雅黑" pitchFamily="34" charset="-120"/>
              </a:rPr>
              <a:t>贵屿镇处理电子垃圾的方法较落后，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废弃物的酸液排河</a:t>
            </a:r>
            <a:r>
              <a:rPr lang="en-US" altLang="zh-CN" sz="2000" b="0" i="0" dirty="0">
                <a:solidFill>
                  <a:srgbClr val="000000"/>
                </a:solidFill>
                <a:latin typeface="微软雅黑" pitchFamily="34" charset="0"/>
                <a:ea typeface="微软雅黑" pitchFamily="34" charset="-122"/>
                <a:cs typeface="微软雅黑" pitchFamily="34" charset="-120"/>
              </a:rPr>
              <a:t>，会污染水体，导致土壤酸化；焚烧产生的有害气体会污染大气环境</a:t>
            </a:r>
            <a:r>
              <a:rPr lang="en-US" altLang="zh-CN" sz="2000" b="0" i="0">
                <a:solidFill>
                  <a:srgbClr val="000000"/>
                </a:solidFill>
                <a:latin typeface="微软雅黑" pitchFamily="34" charset="0"/>
                <a:ea typeface="微软雅黑" pitchFamily="34" charset="-122"/>
                <a:cs typeface="微软雅黑" pitchFamily="34" charset="-120"/>
              </a:rPr>
              <a:t>，导致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黑云蔽天”；同时从电子废弃物中提取可用于加工生产的原料，需要投入大量的资源</a:t>
            </a:r>
            <a:r>
              <a:rPr lang="en-US" altLang="zh-CN" sz="2000" b="0" i="0">
                <a:solidFill>
                  <a:srgbClr val="000000"/>
                </a:solidFill>
                <a:latin typeface="微软雅黑" pitchFamily="34" charset="0"/>
                <a:ea typeface="微软雅黑" pitchFamily="34" charset="-122"/>
                <a:cs typeface="微软雅黑" pitchFamily="34" charset="-120"/>
              </a:rPr>
              <a:t>；各种污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染物会对周围的居民和其他生物造成危害</a:t>
            </a:r>
            <a:r>
              <a:rPr lang="en-US" altLang="zh-CN" sz="2000" b="0" i="0" dirty="0">
                <a:solidFill>
                  <a:srgbClr val="000000"/>
                </a:solidFill>
                <a:latin typeface="微软雅黑" pitchFamily="34" charset="0"/>
                <a:ea typeface="微软雅黑" pitchFamily="34" charset="-122"/>
                <a:cs typeface="微软雅黑" pitchFamily="34" charset="-120"/>
              </a:rPr>
              <a:t>，威胁环境安全。</a:t>
            </a:r>
            <a:r>
              <a:rPr lang="en-US" altLang="zh-CN" sz="2000" b="1" i="0" dirty="0">
                <a:solidFill>
                  <a:srgbClr val="000000"/>
                </a:solidFill>
                <a:latin typeface="微软雅黑" pitchFamily="34" charset="0"/>
                <a:ea typeface="微软雅黑" pitchFamily="34" charset="-122"/>
                <a:cs typeface="微软雅黑" pitchFamily="34" charset="-120"/>
              </a:rPr>
              <a:t>【影响分析类】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500"/>
                                        <p:tgtEl>
                                          <p:spTgt spid="4">
                                            <p:txEl>
                                              <p:pRg st="2" end="2"/>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Effect transition="in" filter="fade">
                                      <p:cBhvr>
                                        <p:cTn id="36" dur="500"/>
                                        <p:tgtEl>
                                          <p:spTgt spid="4">
                                            <p:txEl>
                                              <p:pRg st="3" end="3"/>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animEffect transition="in" filter="fade">
                                      <p:cBhvr>
                                        <p:cTn id="39"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QO_6_BD.94_1#07aa8873c?pid=1a573c52a&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（3）指出贵屿镇建设循环经济产业园区对保障当地环境安全的作用。（4分）</a:t>
            </a:r>
            <a:endParaRPr lang="en-US" altLang="zh-CN" sz="2000" dirty="0"/>
          </a:p>
        </p:txBody>
      </p:sp>
      <p:sp>
        <p:nvSpPr>
          <p:cNvPr id="3" name="QO_6_AN.95_1#07aa8873c?vop=1&amp;pid=1a573c52a&amp;color=0,0,0&amp;vtp=1&amp;bbb=1&amp;hb=1"/>
          <p:cNvSpPr/>
          <p:nvPr/>
        </p:nvSpPr>
        <p:spPr>
          <a:xfrm>
            <a:off x="722376" y="143516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建立企业准入制度，便于环境监管；革新处理技术，提高回收率;统一处理污染物</a:t>
            </a:r>
            <a:r>
              <a:rPr lang="en-US" altLang="zh-CN" sz="2000" b="1" i="0">
                <a:solidFill>
                  <a:srgbClr val="00B050"/>
                </a:solidFill>
                <a:latin typeface="微软雅黑" pitchFamily="34" charset="0"/>
                <a:ea typeface="微软雅黑" pitchFamily="34" charset="-122"/>
                <a:cs typeface="微软雅黑" pitchFamily="34" charset="-120"/>
              </a:rPr>
              <a:t>，减少</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污染排放</a:t>
            </a:r>
            <a:r>
              <a:rPr lang="en-US" altLang="zh-CN" sz="2000" b="1" i="0" dirty="0">
                <a:solidFill>
                  <a:srgbClr val="00B050"/>
                </a:solidFill>
                <a:latin typeface="微软雅黑" pitchFamily="34" charset="0"/>
                <a:ea typeface="微软雅黑" pitchFamily="34" charset="-122"/>
                <a:cs typeface="微软雅黑" pitchFamily="34" charset="-120"/>
              </a:rPr>
              <a:t>，控制污染范围。（任答两点得4分）</a:t>
            </a:r>
            <a:endParaRPr lang="en-US" altLang="zh-CN" sz="2000" dirty="0"/>
          </a:p>
        </p:txBody>
      </p:sp>
      <p:sp>
        <p:nvSpPr>
          <p:cNvPr id="4" name="QO_6_AS.96_1#07aa8873c?vop=1&amp;pid=1a573c52a&amp;color=0,0,0&amp;vtp=1&amp;bbb=1&amp;hb=1"/>
          <p:cNvSpPr/>
          <p:nvPr/>
        </p:nvSpPr>
        <p:spPr>
          <a:xfrm>
            <a:off x="722376" y="2385764"/>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本题考查循环经济产业园对环境安全的作用。建设循环经济产业园区</a:t>
            </a:r>
            <a:r>
              <a:rPr lang="en-US" altLang="zh-CN" sz="2000" b="0" i="0">
                <a:solidFill>
                  <a:srgbClr val="000000"/>
                </a:solidFill>
                <a:latin typeface="微软雅黑" pitchFamily="34" charset="0"/>
                <a:ea typeface="微软雅黑" pitchFamily="34" charset="-122"/>
                <a:cs typeface="微软雅黑" pitchFamily="34" charset="-120"/>
              </a:rPr>
              <a:t>，加强行业管理和规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范</a:t>
            </a:r>
            <a:r>
              <a:rPr lang="en-US" altLang="zh-CN" sz="2000" b="0" i="0" dirty="0">
                <a:solidFill>
                  <a:srgbClr val="000000"/>
                </a:solidFill>
                <a:latin typeface="微软雅黑" pitchFamily="34" charset="0"/>
                <a:ea typeface="微软雅黑" pitchFamily="34" charset="-122"/>
                <a:cs typeface="微软雅黑" pitchFamily="34" charset="-120"/>
              </a:rPr>
              <a:t>，便于环境监管；改变落后的处理电子废弃物的方法，提高资源回收率</a:t>
            </a:r>
            <a:r>
              <a:rPr lang="en-US" altLang="zh-CN" sz="2000" b="0" i="0">
                <a:solidFill>
                  <a:srgbClr val="000000"/>
                </a:solidFill>
                <a:latin typeface="微软雅黑" pitchFamily="34" charset="0"/>
                <a:ea typeface="微软雅黑" pitchFamily="34" charset="-122"/>
                <a:cs typeface="微软雅黑" pitchFamily="34" charset="-120"/>
              </a:rPr>
              <a:t>；对于产生的污染物统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一处理</a:t>
            </a:r>
            <a:r>
              <a:rPr lang="en-US" altLang="zh-CN" sz="2000" b="0" i="0" dirty="0">
                <a:solidFill>
                  <a:srgbClr val="000000"/>
                </a:solidFill>
                <a:latin typeface="微软雅黑" pitchFamily="34" charset="0"/>
                <a:ea typeface="微软雅黑" pitchFamily="34" charset="-122"/>
                <a:cs typeface="微软雅黑" pitchFamily="34" charset="-120"/>
              </a:rPr>
              <a:t>，达标排放。</a:t>
            </a:r>
            <a:r>
              <a:rPr lang="en-US" altLang="zh-CN" sz="2000" b="1" i="0" dirty="0">
                <a:solidFill>
                  <a:srgbClr val="000000"/>
                </a:solidFill>
                <a:latin typeface="微软雅黑" pitchFamily="34" charset="0"/>
                <a:ea typeface="微软雅黑" pitchFamily="34" charset="-122"/>
                <a:cs typeface="微软雅黑" pitchFamily="34" charset="-120"/>
              </a:rPr>
              <a:t>【影响分析类】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6_BD.8_1#52bdb5a28?pid=6ea3836f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下列不属于重大突发环境事件对国家安全的影响的是(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9_1#52bdb5a28.bracket?pid=6ea3836f1&amp;color=0,0,0&amp;vpa=3&amp;vtp=1"/>
          <p:cNvSpPr/>
          <p:nvPr/>
        </p:nvSpPr>
        <p:spPr>
          <a:xfrm>
            <a:off x="6962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8_2#52bdb5a28.choices?pid=6ea3836f1&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712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.导致重大健康损害和人员伤亡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.严重损害自然环境的服务功能</a:t>
            </a:r>
            <a:endParaRPr lang="en-US" altLang="zh-CN" sz="2000" dirty="0"/>
          </a:p>
          <a:p>
            <a:pPr latinLnBrk="1">
              <a:lnSpc>
                <a:spcPts val="3400"/>
              </a:lnSpc>
              <a:tabLst>
                <a:tab pos="5471257" algn="l"/>
              </a:tabLst>
            </a:pPr>
            <a:r>
              <a:rPr lang="en-US" altLang="zh-CN" sz="2000" b="0" i="0">
                <a:solidFill>
                  <a:srgbClr val="000000"/>
                </a:solidFill>
                <a:latin typeface="微软雅黑" pitchFamily="34" charset="0"/>
                <a:ea typeface="微软雅黑" pitchFamily="34" charset="-122"/>
                <a:cs typeface="微软雅黑" pitchFamily="34" charset="-120"/>
              </a:rPr>
              <a:t>C.威胁正常经济秩序和社会稳定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.引发区域人口大量向国外迁移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AS.10_1#52bdb5a28?vop=1&amp;pid=6ea3836f1&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本题考查突发环境事件对国家安全的影响</a:t>
            </a:r>
            <a:r>
              <a:rPr lang="en-US" altLang="zh-CN" sz="2000" b="0" i="0">
                <a:solidFill>
                  <a:srgbClr val="000000"/>
                </a:solidFill>
                <a:latin typeface="微软雅黑" pitchFamily="34" charset="0"/>
                <a:ea typeface="微软雅黑" pitchFamily="34" charset="-122"/>
                <a:cs typeface="微软雅黑" pitchFamily="34" charset="-120"/>
              </a:rPr>
              <a:t>。重大突发环境事件会在短期内严重威胁生命财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产安全和基础设施安全</a:t>
            </a:r>
            <a:r>
              <a:rPr lang="en-US" altLang="zh-CN" sz="2000" b="0" i="0" dirty="0">
                <a:solidFill>
                  <a:srgbClr val="000000"/>
                </a:solidFill>
                <a:latin typeface="微软雅黑" pitchFamily="34" charset="0"/>
                <a:ea typeface="微软雅黑" pitchFamily="34" charset="-122"/>
                <a:cs typeface="微软雅黑" pitchFamily="34" charset="-120"/>
              </a:rPr>
              <a:t>，导致重大健康损害和人员伤亡，A不符合题意</a:t>
            </a:r>
            <a:r>
              <a:rPr lang="en-US" altLang="zh-CN" sz="2000" b="0" i="0">
                <a:solidFill>
                  <a:srgbClr val="000000"/>
                </a:solidFill>
                <a:latin typeface="微软雅黑" pitchFamily="34" charset="0"/>
                <a:ea typeface="微软雅黑" pitchFamily="34" charset="-122"/>
                <a:cs typeface="微软雅黑" pitchFamily="34" charset="-120"/>
              </a:rPr>
              <a:t>；使区域自然环境的各种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服务功能在短期内受到严重损害</a:t>
            </a:r>
            <a:r>
              <a:rPr lang="en-US" altLang="zh-CN" sz="2000" b="0" i="0" dirty="0">
                <a:solidFill>
                  <a:srgbClr val="000000"/>
                </a:solidFill>
                <a:latin typeface="微软雅黑" pitchFamily="34" charset="0"/>
                <a:ea typeface="微软雅黑" pitchFamily="34" charset="-122"/>
                <a:cs typeface="微软雅黑" pitchFamily="34" charset="-120"/>
              </a:rPr>
              <a:t>，B不符合题意；引起公众对环境恶化的担忧和不满情绪</a:t>
            </a:r>
            <a:r>
              <a:rPr lang="en-US" altLang="zh-CN" sz="2000" b="0" i="0">
                <a:solidFill>
                  <a:srgbClr val="000000"/>
                </a:solidFill>
                <a:latin typeface="微软雅黑" pitchFamily="34" charset="0"/>
                <a:ea typeface="微软雅黑" pitchFamily="34" charset="-122"/>
                <a:cs typeface="微软雅黑" pitchFamily="34" charset="-120"/>
              </a:rPr>
              <a:t>，诱发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环境群体性事件</a:t>
            </a:r>
            <a:r>
              <a:rPr lang="en-US" altLang="zh-CN" sz="2000" b="0" i="0" dirty="0">
                <a:solidFill>
                  <a:srgbClr val="000000"/>
                </a:solidFill>
                <a:latin typeface="微软雅黑" pitchFamily="34" charset="0"/>
                <a:ea typeface="微软雅黑" pitchFamily="34" charset="-122"/>
                <a:cs typeface="微软雅黑" pitchFamily="34" charset="-120"/>
              </a:rPr>
              <a:t>，使环境安全问题转化为公共安全问题，</a:t>
            </a:r>
            <a:r>
              <a:rPr lang="en-US" altLang="zh-CN" sz="2000" b="0" i="0">
                <a:solidFill>
                  <a:srgbClr val="000000"/>
                </a:solidFill>
                <a:latin typeface="微软雅黑" pitchFamily="34" charset="0"/>
                <a:ea typeface="微软雅黑" pitchFamily="34" charset="-122"/>
                <a:cs typeface="微软雅黑" pitchFamily="34" charset="-120"/>
              </a:rPr>
              <a:t>从而威胁正常的经济秩序和社会稳定，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不符合题意；重大突发环境事件发生突然，一般不会导致区域人口大量向国外迁移，</a:t>
            </a:r>
            <a:r>
              <a:rPr lang="en-US" altLang="zh-CN" sz="2000" b="0" i="0">
                <a:solidFill>
                  <a:srgbClr val="000000"/>
                </a:solidFill>
                <a:latin typeface="微软雅黑" pitchFamily="34" charset="0"/>
                <a:ea typeface="微软雅黑" pitchFamily="34" charset="-122"/>
                <a:cs typeface="微软雅黑" pitchFamily="34" charset="-120"/>
              </a:rPr>
              <a:t>D符合题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意</a:t>
            </a:r>
            <a:r>
              <a:rPr lang="en-US" altLang="zh-CN" sz="2000" b="0" i="0" dirty="0">
                <a:solidFill>
                  <a:srgbClr val="000000"/>
                </a:solidFill>
                <a:latin typeface="微软雅黑" pitchFamily="34" charset="0"/>
                <a:ea typeface="微软雅黑" pitchFamily="34" charset="-122"/>
                <a:cs typeface="微软雅黑" pitchFamily="34" charset="-120"/>
              </a:rPr>
              <a:t>。故选D。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M_5_BD.11_1#2ff20b8e2?pid=a7b61f522&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[安徽芜湖2025高二期末]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2025</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5</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天津新港海关对一批申报进口的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铅矿粉</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实施查验</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经鉴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定该批货物含有较多含锡化合物和含铜化合物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应为金属</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或金属废料</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在冶炼过程中产生的含</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铅烟尘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属于我国禁止入境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洋垃圾</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sp>
        <p:nvSpPr>
          <p:cNvPr id="3" name="QC_6_BD.12_1#0d088f938?pid=2ff20b8e2&amp;color=0,0,0&amp;vtp=1&amp;bbb=1"/>
          <p:cNvSpPr/>
          <p:nvPr/>
        </p:nvSpPr>
        <p:spPr>
          <a:xfrm>
            <a:off x="722376" y="23264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4.进口“洋垃圾”</a:t>
            </a:r>
            <a:r>
              <a:rPr lang="en-US" altLang="zh-CN" sz="2000" b="0" i="0">
                <a:solidFill>
                  <a:srgbClr val="000000"/>
                </a:solidFill>
                <a:latin typeface="微软雅黑" pitchFamily="34" charset="0"/>
                <a:ea typeface="微软雅黑" pitchFamily="34" charset="-122"/>
                <a:cs typeface="微软雅黑" pitchFamily="34" charset="-120"/>
              </a:rPr>
              <a:t>对我国环境质量的影响主要表现在(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13_1#0d088f938.bracket?pid=2ff20b8e2&amp;color=0,0,0&amp;vpa=4&amp;vtp=1"/>
          <p:cNvSpPr/>
          <p:nvPr/>
        </p:nvSpPr>
        <p:spPr>
          <a:xfrm>
            <a:off x="6721539" y="232645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6_BD.12_2#0d088f938.choices?pid=2ff20b8e2&amp;color=0,0,0&amp;vtp=1&amp;bbb=1"/>
          <p:cNvSpPr/>
          <p:nvPr/>
        </p:nvSpPr>
        <p:spPr>
          <a:xfrm>
            <a:off x="722376" y="278924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.降低产品质量的稳定性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.处理过程中产生次生污染</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C.低价销售扰乱市场秩序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.直接危害人们的心理健康</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2497</Words>
  <Application>Microsoft Office PowerPoint</Application>
  <PresentationFormat>宽屏</PresentationFormat>
  <Paragraphs>390</Paragraphs>
  <Slides>66</Slides>
  <Notes>66</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66</vt:i4>
      </vt:variant>
    </vt:vector>
  </HeadingPairs>
  <TitlesOfParts>
    <vt:vector size="74"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2025-10-22T05:16:06Z</dcterms:created>
  <dcterms:modified xsi:type="dcterms:W3CDTF">2025-10-22T05:24:55Z</dcterms:modified>
  <cp:category/>
  <cp:contentStatus/>
</cp:coreProperties>
</file>